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719" r:id="rId2"/>
    <p:sldMasterId id="2147483707" r:id="rId3"/>
    <p:sldMasterId id="2147483695" r:id="rId4"/>
  </p:sldMasterIdLst>
  <p:sldIdLst>
    <p:sldId id="256" r:id="rId5"/>
    <p:sldId id="281"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4"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1CCCDC-350F-4F49-8E17-CB1ACD8347A3}">
          <p14:sldIdLst>
            <p14:sldId id="256"/>
            <p14:sldId id="281"/>
          </p14:sldIdLst>
        </p14:section>
        <p14:section name="Untitled Section" id="{858E3004-699C-42C2-9B96-D134173E092A}">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4"/>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2122335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650052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1D515-2A4D-46CA-A69E-6B8B9DFF52F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4678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2176842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1D515-2A4D-46CA-A69E-6B8B9DFF52F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04998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434651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692508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1052142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F141CE-6DDC-4A50-8E5E-502A16B132D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136475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141CE-6DDC-4A50-8E5E-502A16B132D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659905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F141CE-6DDC-4A50-8E5E-502A16B132D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324852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v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a:solidFill>
            <a:srgbClr val="92D050"/>
          </a:solidFill>
        </p:spPr>
        <p:txBody>
          <a:bodyPr>
            <a:normAutofit/>
          </a:bodyPr>
          <a:lstStyle>
            <a:lvl1pPr>
              <a:defRPr lang="en-US" sz="3600" b="1" i="1" u="sng" kern="1200" dirty="0">
                <a:ln w="0"/>
                <a:solidFill>
                  <a:srgbClr val="FFFF00"/>
                </a:solidFill>
                <a:effectLst>
                  <a:reflection blurRad="6350" stA="53000" endA="300" endPos="35500" dir="5400000" sy="-90000" algn="bl" rotWithShape="0"/>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2589212" y="2133600"/>
            <a:ext cx="8915400" cy="4173682"/>
          </a:xfrm>
        </p:spPr>
        <p:txBody>
          <a:bodyPr/>
          <a:lstStyle>
            <a:lvl1pPr marL="0" indent="0" algn="l" defTabSz="457200" rtl="0" eaLnBrk="1" latinLnBrk="0" hangingPunct="1">
              <a:spcBef>
                <a:spcPts val="1000"/>
              </a:spcBef>
              <a:spcAft>
                <a:spcPts val="0"/>
              </a:spcAft>
              <a:buClr>
                <a:schemeClr val="accent1"/>
              </a:buClr>
              <a:buFont typeface="Wingdings" panose="05000000000000000000" pitchFamily="2" charset="2"/>
              <a:buChar char="Ø"/>
              <a:defRPr lang="en-US" sz="2200" i="1" kern="1200" dirty="0" smtClean="0">
                <a:solidFill>
                  <a:srgbClr val="0070C0"/>
                </a:solidFill>
                <a:latin typeface="+mn-lt"/>
                <a:ea typeface="+mn-ea"/>
                <a:cs typeface="+mn-cs"/>
              </a:defRPr>
            </a:lvl1pPr>
            <a:lvl2pPr marL="457200" indent="0">
              <a:buNone/>
              <a:defRPr/>
            </a:lvl2pPr>
          </a:lstStyle>
          <a:p>
            <a:pPr lvl="0"/>
            <a:r>
              <a:rPr lang="en-US" dirty="0" err="1" smtClean="0"/>
              <a:t>Kjlji</a:t>
            </a:r>
            <a:endParaRPr lang="en-US" dirty="0" smtClean="0"/>
          </a:p>
          <a:p>
            <a:pPr lvl="0"/>
            <a:r>
              <a:rPr lang="en-US" dirty="0" err="1" smtClean="0"/>
              <a:t>Opkiop</a:t>
            </a:r>
            <a:endParaRPr lang="en-US" dirty="0" smtClean="0"/>
          </a:p>
          <a:p>
            <a:pPr lvl="0"/>
            <a:r>
              <a:rPr lang="en-US" dirty="0" err="1" smtClean="0"/>
              <a:t>Iop;io</a:t>
            </a:r>
            <a:endParaRPr lang="en-US" dirty="0" smtClean="0"/>
          </a:p>
          <a:p>
            <a:pPr lvl="0"/>
            <a:r>
              <a:rPr lang="en-US" dirty="0" err="1" smtClean="0"/>
              <a:t>Iop</a:t>
            </a:r>
            <a:r>
              <a:rPr lang="en-US" dirty="0" smtClean="0"/>
              <a:t>[</a:t>
            </a:r>
            <a:r>
              <a:rPr lang="en-US" dirty="0" err="1" smtClean="0"/>
              <a:t>iop</a:t>
            </a:r>
            <a:endParaRPr lang="en-US" dirty="0" smtClean="0"/>
          </a:p>
          <a:p>
            <a:pPr lvl="0"/>
            <a:endParaRPr lang="en-US" dirty="0" smtClean="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3176264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F141CE-6DDC-4A50-8E5E-502A16B132D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1989493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F141CE-6DDC-4A50-8E5E-502A16B132D3}" type="datetimeFigureOut">
              <a:rPr lang="en-US" smtClean="0"/>
              <a:t>05-Feb-20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3981205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F141CE-6DDC-4A50-8E5E-502A16B132D3}" type="datetimeFigureOut">
              <a:rPr lang="en-US" smtClean="0"/>
              <a:t>05-Feb-20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1758607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141CE-6DDC-4A50-8E5E-502A16B132D3}" type="datetimeFigureOut">
              <a:rPr lang="en-US" smtClean="0"/>
              <a:t>05-Feb-20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6668073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F141CE-6DDC-4A50-8E5E-502A16B132D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6117143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F141CE-6DDC-4A50-8E5E-502A16B132D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36854361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141CE-6DDC-4A50-8E5E-502A16B132D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23585868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141CE-6DDC-4A50-8E5E-502A16B132D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6016D-317A-40B4-91C6-EBA881683CC7}" type="slidenum">
              <a:rPr lang="en-US" smtClean="0"/>
              <a:t>‹#›</a:t>
            </a:fld>
            <a:endParaRPr lang="en-US"/>
          </a:p>
        </p:txBody>
      </p:sp>
    </p:spTree>
    <p:extLst>
      <p:ext uri="{BB962C8B-B14F-4D97-AF65-F5344CB8AC3E}">
        <p14:creationId xmlns:p14="http://schemas.microsoft.com/office/powerpoint/2010/main" val="2326022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68C621-CCCF-4A31-9EBD-088AE35AE4E1}"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31912169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8C621-CCCF-4A31-9EBD-088AE35AE4E1}"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3342363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5FEE74-B48C-4D60-83BF-674E291855A3}"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1449712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68C621-CCCF-4A31-9EBD-088AE35AE4E1}"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7044780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68C621-CCCF-4A31-9EBD-088AE35AE4E1}"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4016092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68C621-CCCF-4A31-9EBD-088AE35AE4E1}" type="datetimeFigureOut">
              <a:rPr lang="en-US" smtClean="0"/>
              <a:t>05-Feb-20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37222359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68C621-CCCF-4A31-9EBD-088AE35AE4E1}" type="datetimeFigureOut">
              <a:rPr lang="en-US" smtClean="0"/>
              <a:t>05-Feb-20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31449671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8C621-CCCF-4A31-9EBD-088AE35AE4E1}" type="datetimeFigureOut">
              <a:rPr lang="en-US" smtClean="0"/>
              <a:t>05-Feb-20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8719395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68C621-CCCF-4A31-9EBD-088AE35AE4E1}"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18470735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68C621-CCCF-4A31-9EBD-088AE35AE4E1}"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22770103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8C621-CCCF-4A31-9EBD-088AE35AE4E1}"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29358354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8C621-CCCF-4A31-9EBD-088AE35AE4E1}"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84D13-5FDD-47F4-9A13-9EDF8D2DF035}" type="slidenum">
              <a:rPr lang="en-US" smtClean="0"/>
              <a:t>‹#›</a:t>
            </a:fld>
            <a:endParaRPr lang="en-US"/>
          </a:p>
        </p:txBody>
      </p:sp>
    </p:spTree>
    <p:extLst>
      <p:ext uri="{BB962C8B-B14F-4D97-AF65-F5344CB8AC3E}">
        <p14:creationId xmlns:p14="http://schemas.microsoft.com/office/powerpoint/2010/main" val="22329030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41FEA-1443-4F4A-9DDC-347C825D712A}"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4041630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1681415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1FEA-1443-4F4A-9DDC-347C825D712A}"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39377738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B41FEA-1443-4F4A-9DDC-347C825D712A}"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1095180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41FEA-1443-4F4A-9DDC-347C825D712A}"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24865474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41FEA-1443-4F4A-9DDC-347C825D712A}" type="datetimeFigureOut">
              <a:rPr lang="en-US" smtClean="0"/>
              <a:t>05-Feb-20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25920107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41FEA-1443-4F4A-9DDC-347C825D712A}" type="datetimeFigureOut">
              <a:rPr lang="en-US" smtClean="0"/>
              <a:t>05-Feb-20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34000771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41FEA-1443-4F4A-9DDC-347C825D712A}" type="datetimeFigureOut">
              <a:rPr lang="en-US" smtClean="0"/>
              <a:t>05-Feb-20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30603307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B41FEA-1443-4F4A-9DDC-347C825D712A}"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7811695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B41FEA-1443-4F4A-9DDC-347C825D712A}"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40003445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1FEA-1443-4F4A-9DDC-347C825D712A}"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5270327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1FEA-1443-4F4A-9DDC-347C825D712A}" type="datetimeFigureOut">
              <a:rPr lang="en-US" smtClean="0"/>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36197-EE5E-4EB9-8FEE-29E43FFD5EB0}" type="slidenum">
              <a:rPr lang="en-US" smtClean="0"/>
              <a:t>‹#›</a:t>
            </a:fld>
            <a:endParaRPr lang="en-US"/>
          </a:p>
        </p:txBody>
      </p:sp>
    </p:spTree>
    <p:extLst>
      <p:ext uri="{BB962C8B-B14F-4D97-AF65-F5344CB8AC3E}">
        <p14:creationId xmlns:p14="http://schemas.microsoft.com/office/powerpoint/2010/main" val="302286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5FEE74-B48C-4D60-83BF-674E291855A3}" type="datetimeFigureOut">
              <a:rPr lang="en-US" smtClean="0"/>
              <a:t>05-Feb-20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1236261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5FEE74-B48C-4D60-83BF-674E291855A3}" type="datetimeFigureOut">
              <a:rPr lang="en-US" smtClean="0"/>
              <a:t>05-Feb-20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5996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FEE74-B48C-4D60-83BF-674E291855A3}" type="datetimeFigureOut">
              <a:rPr lang="en-US" smtClean="0"/>
              <a:t>05-Feb-20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2800852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574791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5FEE74-B48C-4D60-83BF-674E291855A3}" type="datetimeFigureOut">
              <a:rPr lang="en-US" smtClean="0"/>
              <a:t>05-Feb-20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61D515-2A4D-46CA-A69E-6B8B9DFF52F9}" type="slidenum">
              <a:rPr lang="en-US" smtClean="0"/>
              <a:t>‹#›</a:t>
            </a:fld>
            <a:endParaRPr lang="en-US"/>
          </a:p>
        </p:txBody>
      </p:sp>
    </p:spTree>
    <p:extLst>
      <p:ext uri="{BB962C8B-B14F-4D97-AF65-F5344CB8AC3E}">
        <p14:creationId xmlns:p14="http://schemas.microsoft.com/office/powerpoint/2010/main" val="1236689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F5FEE74-B48C-4D60-83BF-674E291855A3}" type="datetimeFigureOut">
              <a:rPr lang="en-US" smtClean="0"/>
              <a:t>05-Feb-20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A61D515-2A4D-46CA-A69E-6B8B9DFF52F9}" type="slidenum">
              <a:rPr lang="en-US" smtClean="0"/>
              <a:t>‹#›</a:t>
            </a:fld>
            <a:endParaRPr lang="en-US"/>
          </a:p>
        </p:txBody>
      </p:sp>
    </p:spTree>
    <p:extLst>
      <p:ext uri="{BB962C8B-B14F-4D97-AF65-F5344CB8AC3E}">
        <p14:creationId xmlns:p14="http://schemas.microsoft.com/office/powerpoint/2010/main" val="120303969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141CE-6DDC-4A50-8E5E-502A16B132D3}" type="datetimeFigureOut">
              <a:rPr lang="en-US" smtClean="0"/>
              <a:t>05-Feb-20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6016D-317A-40B4-91C6-EBA881683CC7}" type="slidenum">
              <a:rPr lang="en-US" smtClean="0"/>
              <a:t>‹#›</a:t>
            </a:fld>
            <a:endParaRPr lang="en-US"/>
          </a:p>
        </p:txBody>
      </p:sp>
    </p:spTree>
    <p:extLst>
      <p:ext uri="{BB962C8B-B14F-4D97-AF65-F5344CB8AC3E}">
        <p14:creationId xmlns:p14="http://schemas.microsoft.com/office/powerpoint/2010/main" val="2150037519"/>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8C621-CCCF-4A31-9EBD-088AE35AE4E1}" type="datetimeFigureOut">
              <a:rPr lang="en-US" smtClean="0"/>
              <a:t>05-Feb-20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84D13-5FDD-47F4-9A13-9EDF8D2DF035}" type="slidenum">
              <a:rPr lang="en-US" smtClean="0"/>
              <a:t>‹#›</a:t>
            </a:fld>
            <a:endParaRPr lang="en-US"/>
          </a:p>
        </p:txBody>
      </p:sp>
    </p:spTree>
    <p:extLst>
      <p:ext uri="{BB962C8B-B14F-4D97-AF65-F5344CB8AC3E}">
        <p14:creationId xmlns:p14="http://schemas.microsoft.com/office/powerpoint/2010/main" val="335553788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41FEA-1443-4F4A-9DDC-347C825D712A}" type="datetimeFigureOut">
              <a:rPr lang="en-US" smtClean="0"/>
              <a:t>05-Feb-20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36197-EE5E-4EB9-8FEE-29E43FFD5EB0}" type="slidenum">
              <a:rPr lang="en-US" smtClean="0"/>
              <a:t>‹#›</a:t>
            </a:fld>
            <a:endParaRPr lang="en-US"/>
          </a:p>
        </p:txBody>
      </p:sp>
    </p:spTree>
    <p:extLst>
      <p:ext uri="{BB962C8B-B14F-4D97-AF65-F5344CB8AC3E}">
        <p14:creationId xmlns:p14="http://schemas.microsoft.com/office/powerpoint/2010/main" val="200789612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0924"/>
            <a:ext cx="9144000" cy="3340976"/>
          </a:xfrm>
        </p:spPr>
        <p:txBody>
          <a:bodyPr>
            <a:normAutofit fontScale="90000"/>
          </a:bodyPr>
          <a:lstStyle/>
          <a:p>
            <a:pPr algn="ctr"/>
            <a:r>
              <a:rPr lang="en-US" sz="5300" b="1" cap="none" dirty="0" smtClean="0">
                <a:ln w="22225">
                  <a:solidFill>
                    <a:schemeClr val="accent2"/>
                  </a:solidFill>
                  <a:prstDash val="solid"/>
                </a:ln>
                <a:solidFill>
                  <a:srgbClr val="92D050"/>
                </a:solidFill>
              </a:rPr>
              <a:t>Brief guidelines for DDOs regarding Accounts related matters</a:t>
            </a:r>
            <a:r>
              <a:rPr lang="en-US" b="1" cap="none" dirty="0" smtClean="0">
                <a:ln w="22225">
                  <a:solidFill>
                    <a:schemeClr val="accent2"/>
                  </a:solidFill>
                  <a:prstDash val="solid"/>
                </a:ln>
                <a:solidFill>
                  <a:srgbClr val="92D050"/>
                </a:solidFill>
              </a:rPr>
              <a:t>	</a:t>
            </a:r>
            <a:r>
              <a:rPr lang="en-US" b="1" cap="none" dirty="0" smtClean="0">
                <a:ln w="22225">
                  <a:solidFill>
                    <a:schemeClr val="accent2"/>
                  </a:solidFill>
                  <a:prstDash val="solid"/>
                </a:ln>
                <a:solidFill>
                  <a:srgbClr val="FFFF00"/>
                </a:solidFill>
              </a:rPr>
              <a:t/>
            </a:r>
            <a:br>
              <a:rPr lang="en-US" b="1" cap="none" dirty="0" smtClean="0">
                <a:ln w="22225">
                  <a:solidFill>
                    <a:schemeClr val="accent2"/>
                  </a:solidFill>
                  <a:prstDash val="solid"/>
                </a:ln>
                <a:solidFill>
                  <a:srgbClr val="FFFF00"/>
                </a:solidFill>
              </a:rPr>
            </a:br>
            <a:endParaRPr lang="en-US" b="1" cap="none" dirty="0">
              <a:ln w="22225">
                <a:solidFill>
                  <a:schemeClr val="accent2"/>
                </a:solidFill>
                <a:prstDash val="solid"/>
              </a:ln>
              <a:solidFill>
                <a:srgbClr val="FFFF00"/>
              </a:solidFill>
            </a:endParaRPr>
          </a:p>
        </p:txBody>
      </p:sp>
      <p:sp>
        <p:nvSpPr>
          <p:cNvPr id="3" name="Subtitle 2"/>
          <p:cNvSpPr>
            <a:spLocks noGrp="1"/>
          </p:cNvSpPr>
          <p:nvPr>
            <p:ph type="subTitle" idx="1"/>
          </p:nvPr>
        </p:nvSpPr>
        <p:spPr>
          <a:xfrm>
            <a:off x="2322129" y="3204342"/>
            <a:ext cx="7715250" cy="2286000"/>
          </a:xfrm>
          <a:prstGeom prst="doubleWave">
            <a:avLst/>
          </a:prstGeom>
          <a:solidFill>
            <a:srgbClr val="0070C0"/>
          </a:solidFill>
          <a:effectLst>
            <a:glow rad="228600">
              <a:schemeClr val="accent1">
                <a:satMod val="175000"/>
                <a:alpha val="40000"/>
              </a:schemeClr>
            </a:glow>
          </a:effectLst>
        </p:spPr>
        <p:txBody>
          <a:bodyPr>
            <a:normAutofit fontScale="92500"/>
          </a:bodyPr>
          <a:lstStyle/>
          <a:p>
            <a:pPr algn="ctr"/>
            <a:r>
              <a:rPr lang="en-US" sz="3200" b="1" dirty="0" smtClean="0">
                <a:ln>
                  <a:solidFill>
                    <a:srgbClr val="FFFF00"/>
                  </a:solidFill>
                </a:ln>
                <a:solidFill>
                  <a:srgbClr val="FFC000"/>
                </a:solidFill>
                <a:effectLst>
                  <a:glow rad="101600">
                    <a:schemeClr val="accent2">
                      <a:satMod val="175000"/>
                      <a:alpha val="40000"/>
                    </a:schemeClr>
                  </a:glow>
                  <a:outerShdw blurRad="38100" dist="38100" dir="2700000" algn="tl">
                    <a:srgbClr val="000000">
                      <a:alpha val="43137"/>
                    </a:srgbClr>
                  </a:outerShdw>
                </a:effectLst>
              </a:rPr>
              <a:t>( Ignorance of Rules is not an excuse, so let us </a:t>
            </a:r>
            <a:r>
              <a:rPr lang="en-US" sz="3200" b="1" dirty="0" err="1" smtClean="0">
                <a:ln>
                  <a:solidFill>
                    <a:srgbClr val="FFFF00"/>
                  </a:solidFill>
                </a:ln>
                <a:solidFill>
                  <a:srgbClr val="FFC000"/>
                </a:solidFill>
                <a:effectLst>
                  <a:glow rad="101600">
                    <a:schemeClr val="accent2">
                      <a:satMod val="175000"/>
                      <a:alpha val="40000"/>
                    </a:schemeClr>
                  </a:glow>
                  <a:outerShdw blurRad="38100" dist="38100" dir="2700000" algn="tl">
                    <a:srgbClr val="000000">
                      <a:alpha val="43137"/>
                    </a:srgbClr>
                  </a:outerShdw>
                </a:effectLst>
              </a:rPr>
              <a:t>familiarise</a:t>
            </a:r>
            <a:r>
              <a:rPr lang="en-US" sz="3200" b="1" dirty="0" smtClean="0">
                <a:ln>
                  <a:solidFill>
                    <a:srgbClr val="FFFF00"/>
                  </a:solidFill>
                </a:ln>
                <a:solidFill>
                  <a:srgbClr val="FFC000"/>
                </a:solidFill>
                <a:effectLst>
                  <a:glow rad="101600">
                    <a:schemeClr val="accent2">
                      <a:satMod val="175000"/>
                      <a:alpha val="40000"/>
                    </a:schemeClr>
                  </a:glow>
                  <a:outerShdw blurRad="38100" dist="38100" dir="2700000" algn="tl">
                    <a:srgbClr val="000000">
                      <a:alpha val="43137"/>
                    </a:srgbClr>
                  </a:outerShdw>
                </a:effectLst>
              </a:rPr>
              <a:t> ourselves with the important &amp; basic rules of Govt. service).</a:t>
            </a:r>
            <a:endParaRPr lang="en-US" sz="3200" b="1" dirty="0">
              <a:ln>
                <a:solidFill>
                  <a:srgbClr val="FFFF00"/>
                </a:solidFill>
              </a:ln>
              <a:solidFill>
                <a:srgbClr val="FFC000"/>
              </a:solidFill>
              <a:effectLst>
                <a:glow rad="101600">
                  <a:schemeClr val="accent2">
                    <a:satMod val="175000"/>
                    <a:alpha val="40000"/>
                  </a:schemeClr>
                </a:glow>
                <a:outerShdw blurRad="38100" dist="38100" dir="2700000" algn="tl">
                  <a:srgbClr val="000000">
                    <a:alpha val="43137"/>
                  </a:srgbClr>
                </a:outerShdw>
              </a:effectLst>
            </a:endParaRPr>
          </a:p>
        </p:txBody>
      </p:sp>
    </p:spTree>
    <p:extLst>
      <p:ext uri="{BB962C8B-B14F-4D97-AF65-F5344CB8AC3E}">
        <p14:creationId xmlns:p14="http://schemas.microsoft.com/office/powerpoint/2010/main" val="1364471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6. Advances to Government Servants </a:t>
            </a:r>
          </a:p>
        </p:txBody>
      </p:sp>
      <p:sp>
        <p:nvSpPr>
          <p:cNvPr id="3" name="Content Placeholder 2"/>
          <p:cNvSpPr>
            <a:spLocks noGrp="1"/>
          </p:cNvSpPr>
          <p:nvPr>
            <p:ph idx="1"/>
          </p:nvPr>
        </p:nvSpPr>
        <p:spPr/>
        <p:txBody>
          <a:bodyPr/>
          <a:lstStyle/>
          <a:p>
            <a:r>
              <a:rPr lang="en-US" i="1" dirty="0">
                <a:solidFill>
                  <a:srgbClr val="0070C0"/>
                </a:solidFill>
              </a:rPr>
              <a:t>The Head of Office should ensure that the conditions attached to the grant of advances are fulfilled and that proper accounts are maintained.</a:t>
            </a:r>
          </a:p>
          <a:p>
            <a:r>
              <a:rPr lang="en-US" i="1" dirty="0">
                <a:solidFill>
                  <a:srgbClr val="0070C0"/>
                </a:solidFill>
              </a:rPr>
              <a:t>Recoveries of advances and of interest wherever recoverable should be effected in time and delayed on no account.</a:t>
            </a:r>
          </a:p>
          <a:p>
            <a:r>
              <a:rPr lang="en-US" i="1" dirty="0">
                <a:solidFill>
                  <a:srgbClr val="0070C0"/>
                </a:solidFill>
              </a:rPr>
              <a:t>Every payment of advance should be entered in the pay bill register, and the recoveries effected </a:t>
            </a:r>
            <a:r>
              <a:rPr lang="en-US" i="1" dirty="0" err="1">
                <a:solidFill>
                  <a:srgbClr val="0070C0"/>
                </a:solidFill>
              </a:rPr>
              <a:t>alongwith</a:t>
            </a:r>
            <a:r>
              <a:rPr lang="en-US" i="1" dirty="0">
                <a:solidFill>
                  <a:srgbClr val="0070C0"/>
                </a:solidFill>
              </a:rPr>
              <a:t> the interest, if any, should be noted in that register.</a:t>
            </a:r>
          </a:p>
          <a:p>
            <a:pPr marL="0" indent="0">
              <a:buNone/>
            </a:pPr>
            <a:endParaRPr lang="en-US" dirty="0"/>
          </a:p>
        </p:txBody>
      </p:sp>
    </p:spTree>
    <p:extLst>
      <p:ext uri="{BB962C8B-B14F-4D97-AF65-F5344CB8AC3E}">
        <p14:creationId xmlns:p14="http://schemas.microsoft.com/office/powerpoint/2010/main" val="1691807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7.Last Pay Certificate (LPC)</a:t>
            </a:r>
          </a:p>
        </p:txBody>
      </p:sp>
      <p:sp>
        <p:nvSpPr>
          <p:cNvPr id="3" name="Content Placeholder 2"/>
          <p:cNvSpPr>
            <a:spLocks noGrp="1"/>
          </p:cNvSpPr>
          <p:nvPr>
            <p:ph idx="1"/>
          </p:nvPr>
        </p:nvSpPr>
        <p:spPr/>
        <p:txBody>
          <a:bodyPr>
            <a:normAutofit fontScale="92500" lnSpcReduction="10000"/>
          </a:bodyPr>
          <a:lstStyle/>
          <a:p>
            <a:pPr algn="just"/>
            <a:r>
              <a:rPr lang="en-US" i="1" dirty="0">
                <a:solidFill>
                  <a:srgbClr val="0070C0"/>
                </a:solidFill>
              </a:rPr>
              <a:t>When an official is transferred to another post, he shall be issued an LPC which shall contain details regarding the last BP &amp; other allowances drawn by him/her, deductions made from his salary like </a:t>
            </a:r>
            <a:r>
              <a:rPr lang="en-US" i="1" dirty="0" err="1">
                <a:solidFill>
                  <a:srgbClr val="0070C0"/>
                </a:solidFill>
              </a:rPr>
              <a:t>GPF,SLI,etc</a:t>
            </a:r>
            <a:r>
              <a:rPr lang="en-US" i="1" dirty="0">
                <a:solidFill>
                  <a:srgbClr val="0070C0"/>
                </a:solidFill>
              </a:rPr>
              <a:t> and other details.</a:t>
            </a:r>
          </a:p>
          <a:p>
            <a:pPr algn="just"/>
            <a:r>
              <a:rPr lang="en-US" i="1" dirty="0">
                <a:solidFill>
                  <a:srgbClr val="0070C0"/>
                </a:solidFill>
              </a:rPr>
              <a:t>When last pay certificate of an officer transferred/appointed to a new post is not available, the concerned Government servant in such circumstances be allowed to draw pay and allowances provisionally up to a period of three months provided he gives an undertaking that in the event of any excess </a:t>
            </a:r>
            <a:r>
              <a:rPr lang="en-US" i="1" dirty="0" err="1">
                <a:solidFill>
                  <a:srgbClr val="0070C0"/>
                </a:solidFill>
              </a:rPr>
              <a:t>drawal</a:t>
            </a:r>
            <a:r>
              <a:rPr lang="en-US" i="1" dirty="0">
                <a:solidFill>
                  <a:srgbClr val="0070C0"/>
                </a:solidFill>
              </a:rPr>
              <a:t> or outstanding recovery which may come to the notice of the Department after the receipt of last pay certificate, the same shall be refunded by him/her.</a:t>
            </a:r>
          </a:p>
          <a:p>
            <a:pPr algn="just"/>
            <a:r>
              <a:rPr lang="en-US" i="1" dirty="0">
                <a:solidFill>
                  <a:srgbClr val="0070C0"/>
                </a:solidFill>
              </a:rPr>
              <a:t>Various account no. like PRAN, PAN, Bank, GPF, SLI etc. should also be clearly indicated on LPC’s</a:t>
            </a:r>
          </a:p>
          <a:p>
            <a:endParaRPr lang="en-US" dirty="0"/>
          </a:p>
        </p:txBody>
      </p:sp>
    </p:spTree>
    <p:extLst>
      <p:ext uri="{BB962C8B-B14F-4D97-AF65-F5344CB8AC3E}">
        <p14:creationId xmlns:p14="http://schemas.microsoft.com/office/powerpoint/2010/main" val="430028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n w="11430">
                  <a:solidFill>
                    <a:srgbClr val="FFFF00"/>
                  </a:solidFill>
                </a:ln>
                <a:effectLst>
                  <a:outerShdw blurRad="50800" dist="39000" dir="5460000" algn="tl">
                    <a:srgbClr val="000000">
                      <a:alpha val="38000"/>
                    </a:srgbClr>
                  </a:outerShdw>
                </a:effectLst>
              </a:rPr>
              <a:t>8. Stores </a:t>
            </a:r>
            <a:endParaRPr lang="en-US" dirty="0"/>
          </a:p>
        </p:txBody>
      </p:sp>
      <p:sp>
        <p:nvSpPr>
          <p:cNvPr id="3" name="Content Placeholder 2"/>
          <p:cNvSpPr>
            <a:spLocks noGrp="1"/>
          </p:cNvSpPr>
          <p:nvPr>
            <p:ph idx="1"/>
          </p:nvPr>
        </p:nvSpPr>
        <p:spPr/>
        <p:txBody>
          <a:bodyPr>
            <a:normAutofit lnSpcReduction="10000"/>
          </a:bodyPr>
          <a:lstStyle/>
          <a:p>
            <a:pPr algn="just"/>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While making purchase of stores ,following important points should be kept in mind:</a:t>
            </a:r>
          </a:p>
          <a:p>
            <a:pPr algn="just">
              <a:buFont typeface="Wingdings" pitchFamily="2" charset="2"/>
              <a:buChar char="ü"/>
            </a:pPr>
            <a:r>
              <a:rPr lang="en-US" i="1" dirty="0">
                <a:solidFill>
                  <a:srgbClr val="0070C0"/>
                </a:solidFill>
              </a:rPr>
              <a:t>a) Expenditure on stores is included under contingent expenditure except in case of works expenditure, etc.</a:t>
            </a:r>
          </a:p>
          <a:p>
            <a:pPr algn="just">
              <a:buFont typeface="Wingdings" pitchFamily="2" charset="2"/>
              <a:buChar char="ü"/>
            </a:pPr>
            <a:r>
              <a:rPr lang="en-US" i="1" dirty="0">
                <a:solidFill>
                  <a:srgbClr val="0070C0"/>
                </a:solidFill>
              </a:rPr>
              <a:t>b) Normally, purchase of stores should be made through tendering/e-tendering/GEM portal.</a:t>
            </a:r>
          </a:p>
          <a:p>
            <a:pPr algn="just">
              <a:buFont typeface="Wingdings" pitchFamily="2" charset="2"/>
              <a:buChar char="ü"/>
            </a:pPr>
            <a:r>
              <a:rPr lang="en-US" i="1" dirty="0">
                <a:solidFill>
                  <a:srgbClr val="0070C0"/>
                </a:solidFill>
              </a:rPr>
              <a:t>c) It should be ensured that all the conditions mentioned in the Financial code </a:t>
            </a:r>
            <a:r>
              <a:rPr lang="en-US" i="1" dirty="0" smtClean="0">
                <a:solidFill>
                  <a:srgbClr val="0070C0"/>
                </a:solidFill>
              </a:rPr>
              <a:t>Vol </a:t>
            </a:r>
            <a:r>
              <a:rPr lang="en-US" i="1" dirty="0">
                <a:solidFill>
                  <a:srgbClr val="0070C0"/>
                </a:solidFill>
              </a:rPr>
              <a:t>I are duly fulfilled.</a:t>
            </a:r>
          </a:p>
          <a:p>
            <a:pPr algn="just">
              <a:buFont typeface="Wingdings" pitchFamily="2" charset="2"/>
              <a:buChar char="ü"/>
            </a:pPr>
            <a:r>
              <a:rPr lang="en-US" i="1" dirty="0">
                <a:solidFill>
                  <a:srgbClr val="0070C0"/>
                </a:solidFill>
              </a:rPr>
              <a:t>Depending on the total value of the tender, single/limited/open tendering may be resorted to.</a:t>
            </a:r>
          </a:p>
          <a:p>
            <a:endParaRPr lang="en-US" dirty="0"/>
          </a:p>
        </p:txBody>
      </p:sp>
    </p:spTree>
    <p:extLst>
      <p:ext uri="{BB962C8B-B14F-4D97-AF65-F5344CB8AC3E}">
        <p14:creationId xmlns:p14="http://schemas.microsoft.com/office/powerpoint/2010/main" val="4022137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06" y="536028"/>
            <a:ext cx="9511863" cy="5780689"/>
          </a:xfrm>
        </p:spPr>
        <p:txBody>
          <a:bodyPr/>
          <a:lstStyle/>
          <a:p>
            <a:pPr algn="just">
              <a:buFont typeface="Wingdings" pitchFamily="2" charset="2"/>
              <a:buChar char="ü"/>
            </a:pPr>
            <a:r>
              <a:rPr lang="en-US" i="1" dirty="0">
                <a:solidFill>
                  <a:srgbClr val="0070C0"/>
                </a:solidFill>
              </a:rPr>
              <a:t>Purchase orders should not be split up to avoid the necessity of obtaining the sanction of higher authority. </a:t>
            </a:r>
          </a:p>
          <a:p>
            <a:pPr algn="just">
              <a:buFont typeface="Wingdings" pitchFamily="2" charset="2"/>
              <a:buChar char="ü"/>
            </a:pPr>
            <a:r>
              <a:rPr lang="en-US" i="1" dirty="0">
                <a:solidFill>
                  <a:srgbClr val="0070C0"/>
                </a:solidFill>
              </a:rPr>
              <a:t>All materials received shall be examined, counted ,measured or weighed as the case may be, when delivery is taken and they should be taken in charge by a responsible Government Officer. </a:t>
            </a:r>
          </a:p>
          <a:p>
            <a:pPr algn="just">
              <a:buFont typeface="Wingdings" pitchFamily="2" charset="2"/>
              <a:buChar char="ü"/>
            </a:pPr>
            <a:r>
              <a:rPr lang="en-US" i="1" dirty="0">
                <a:solidFill>
                  <a:srgbClr val="0070C0"/>
                </a:solidFill>
              </a:rPr>
              <a:t>A physical verification of all stores should be made at least once every year. </a:t>
            </a:r>
          </a:p>
          <a:p>
            <a:pPr algn="just">
              <a:buFont typeface="Wingdings" pitchFamily="2" charset="2"/>
              <a:buChar char="ü"/>
            </a:pPr>
            <a:r>
              <a:rPr lang="en-US" i="1" dirty="0">
                <a:solidFill>
                  <a:srgbClr val="0070C0"/>
                </a:solidFill>
              </a:rPr>
              <a:t>Previous sanction of the Controlling authority should be obtained to the write off </a:t>
            </a:r>
            <a:r>
              <a:rPr lang="en-US" i="1" dirty="0" smtClean="0">
                <a:solidFill>
                  <a:srgbClr val="0070C0"/>
                </a:solidFill>
              </a:rPr>
              <a:t>of all </a:t>
            </a:r>
            <a:r>
              <a:rPr lang="en-US" i="1" dirty="0">
                <a:solidFill>
                  <a:srgbClr val="0070C0"/>
                </a:solidFill>
              </a:rPr>
              <a:t>losses, deficiencies or depreciation in the value of stores. </a:t>
            </a:r>
          </a:p>
          <a:p>
            <a:endParaRPr lang="en-US" dirty="0"/>
          </a:p>
        </p:txBody>
      </p:sp>
    </p:spTree>
    <p:extLst>
      <p:ext uri="{BB962C8B-B14F-4D97-AF65-F5344CB8AC3E}">
        <p14:creationId xmlns:p14="http://schemas.microsoft.com/office/powerpoint/2010/main" val="1264808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9. LEAVES</a:t>
            </a:r>
          </a:p>
        </p:txBody>
      </p:sp>
      <p:sp>
        <p:nvSpPr>
          <p:cNvPr id="3" name="Content Placeholder 2"/>
          <p:cNvSpPr>
            <a:spLocks noGrp="1"/>
          </p:cNvSpPr>
          <p:nvPr>
            <p:ph idx="1"/>
          </p:nvPr>
        </p:nvSpPr>
        <p:spPr/>
        <p:txBody>
          <a:bodyPr/>
          <a:lstStyle/>
          <a:p>
            <a:pPr algn="just">
              <a:buFont typeface="Calibri" pitchFamily="34" charset="0"/>
              <a:buChar char="˧"/>
            </a:pPr>
            <a:r>
              <a:rPr lang="en-US" i="1" dirty="0">
                <a:solidFill>
                  <a:srgbClr val="0070C0"/>
                </a:solidFill>
              </a:rPr>
              <a:t>This is a very important aspect of an employee's official service. </a:t>
            </a:r>
          </a:p>
          <a:p>
            <a:pPr algn="just">
              <a:buFont typeface="Calibri" pitchFamily="34" charset="0"/>
              <a:buChar char="˧"/>
            </a:pPr>
            <a:r>
              <a:rPr lang="en-US" i="1" dirty="0">
                <a:solidFill>
                  <a:srgbClr val="0070C0"/>
                </a:solidFill>
              </a:rPr>
              <a:t>Although ordinarily a DDO may not disallow grant of a </a:t>
            </a:r>
            <a:r>
              <a:rPr lang="en-US" i="1" dirty="0" err="1">
                <a:solidFill>
                  <a:srgbClr val="0070C0"/>
                </a:solidFill>
              </a:rPr>
              <a:t>leave,an</a:t>
            </a:r>
            <a:r>
              <a:rPr lang="en-US" i="1" dirty="0">
                <a:solidFill>
                  <a:srgbClr val="0070C0"/>
                </a:solidFill>
              </a:rPr>
              <a:t> employee can't claim it as a matter of right. </a:t>
            </a:r>
          </a:p>
          <a:p>
            <a:pPr algn="just">
              <a:buFont typeface="Calibri" pitchFamily="34" charset="0"/>
              <a:buChar char="˧"/>
            </a:pPr>
            <a:r>
              <a:rPr lang="en-US" i="1" dirty="0">
                <a:solidFill>
                  <a:srgbClr val="0070C0"/>
                </a:solidFill>
              </a:rPr>
              <a:t>A DDO must be aware of the conditions governing grant of various kinds of leave including the authority competent to grant the leave, the duration for which it can be </a:t>
            </a:r>
            <a:r>
              <a:rPr lang="en-US" i="1" dirty="0" err="1">
                <a:solidFill>
                  <a:srgbClr val="0070C0"/>
                </a:solidFill>
              </a:rPr>
              <a:t>granted,etc</a:t>
            </a:r>
            <a:r>
              <a:rPr lang="en-US" i="1" dirty="0">
                <a:solidFill>
                  <a:srgbClr val="0070C0"/>
                </a:solidFill>
              </a:rPr>
              <a:t>. </a:t>
            </a:r>
          </a:p>
          <a:p>
            <a:pPr algn="just">
              <a:buFont typeface="Calibri" pitchFamily="34" charset="0"/>
              <a:buChar char="˧"/>
            </a:pPr>
            <a:r>
              <a:rPr lang="en-US" i="1" dirty="0">
                <a:solidFill>
                  <a:srgbClr val="0070C0"/>
                </a:solidFill>
              </a:rPr>
              <a:t>A DDO must invariably maintain the leave account of each and every employee working under him/her and also enter the same in his/her service book/record.</a:t>
            </a:r>
            <a:r>
              <a:rPr lang="en-US" dirty="0"/>
              <a:t> </a:t>
            </a:r>
          </a:p>
          <a:p>
            <a:endParaRPr lang="en-US" dirty="0"/>
          </a:p>
        </p:txBody>
      </p:sp>
    </p:spTree>
    <p:extLst>
      <p:ext uri="{BB962C8B-B14F-4D97-AF65-F5344CB8AC3E}">
        <p14:creationId xmlns:p14="http://schemas.microsoft.com/office/powerpoint/2010/main" val="1623676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3186" y="662152"/>
            <a:ext cx="9228083" cy="5514811"/>
          </a:xfrm>
        </p:spPr>
        <p:txBody>
          <a:bodyPr/>
          <a:lstStyle/>
          <a:p>
            <a:pPr>
              <a:buFont typeface="Calibri" pitchFamily="34" charset="0"/>
              <a:buChar char="˧"/>
            </a:pPr>
            <a:r>
              <a:rPr lang="en-US" sz="2800" b="1" i="1" u="sng" dirty="0">
                <a:solidFill>
                  <a:schemeClr val="bg2">
                    <a:lumMod val="50000"/>
                  </a:schemeClr>
                </a:solidFill>
              </a:rPr>
              <a:t>Various kinds of leave/s due to an employee include</a:t>
            </a:r>
            <a:r>
              <a:rPr lang="en-US" i="1" dirty="0">
                <a:solidFill>
                  <a:srgbClr val="0070C0"/>
                </a:solidFill>
              </a:rPr>
              <a:t>: </a:t>
            </a:r>
          </a:p>
          <a:p>
            <a:r>
              <a:rPr lang="en-US" b="1" u="sng" dirty="0" smtClean="0">
                <a:solidFill>
                  <a:srgbClr val="00B0F0"/>
                </a:solidFill>
              </a:rPr>
              <a:t>Earned </a:t>
            </a:r>
            <a:r>
              <a:rPr lang="en-US" b="1" u="sng" dirty="0">
                <a:solidFill>
                  <a:srgbClr val="00B0F0"/>
                </a:solidFill>
              </a:rPr>
              <a:t>Leave;</a:t>
            </a:r>
          </a:p>
          <a:p>
            <a:pPr algn="just">
              <a:buFont typeface="Courier New" pitchFamily="49" charset="0"/>
              <a:buChar char="o"/>
            </a:pPr>
            <a:r>
              <a:rPr lang="en-US" i="1" dirty="0">
                <a:solidFill>
                  <a:srgbClr val="00B0F0"/>
                </a:solidFill>
              </a:rPr>
              <a:t> </a:t>
            </a:r>
            <a:r>
              <a:rPr lang="en-US" i="1" dirty="0">
                <a:solidFill>
                  <a:schemeClr val="tx2">
                    <a:lumMod val="50000"/>
                  </a:schemeClr>
                </a:solidFill>
              </a:rPr>
              <a:t>Maximum 300 days ;120 days at a time; earned @ 15 days on 1st Jan &amp; 1st July of each year  i.e. a total of 30 days per year. </a:t>
            </a:r>
          </a:p>
          <a:p>
            <a:pPr>
              <a:buFont typeface="Wingdings" pitchFamily="2" charset="2"/>
              <a:buChar char="Ø"/>
            </a:pPr>
            <a:r>
              <a:rPr lang="en-US" b="1" u="sng" dirty="0">
                <a:solidFill>
                  <a:srgbClr val="00B0F0"/>
                </a:solidFill>
              </a:rPr>
              <a:t>Half pay leave;</a:t>
            </a:r>
          </a:p>
          <a:p>
            <a:pPr algn="just">
              <a:buFont typeface="Courier New" pitchFamily="49" charset="0"/>
              <a:buChar char="o"/>
            </a:pPr>
            <a:r>
              <a:rPr lang="en-US" i="1" dirty="0">
                <a:solidFill>
                  <a:schemeClr val="tx2">
                    <a:lumMod val="50000"/>
                  </a:schemeClr>
                </a:solidFill>
              </a:rPr>
              <a:t>Maximum 360 days during entire service; 90 days at a time. It is commutable to full pay leave equal to half the no. of days of HPL availed;   Earned @ 20 days every completed year of service. It may be granted on medical grounds or for private affairs. </a:t>
            </a:r>
          </a:p>
          <a:p>
            <a:pPr marL="0" indent="0">
              <a:buNone/>
            </a:pPr>
            <a:endParaRPr lang="en-US" dirty="0"/>
          </a:p>
        </p:txBody>
      </p:sp>
    </p:spTree>
    <p:extLst>
      <p:ext uri="{BB962C8B-B14F-4D97-AF65-F5344CB8AC3E}">
        <p14:creationId xmlns:p14="http://schemas.microsoft.com/office/powerpoint/2010/main" val="125859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4717" y="515006"/>
            <a:ext cx="9101960" cy="5812221"/>
          </a:xfrm>
        </p:spPr>
        <p:txBody>
          <a:bodyPr/>
          <a:lstStyle/>
          <a:p>
            <a:r>
              <a:rPr lang="en-US" b="1" u="sng" dirty="0">
                <a:solidFill>
                  <a:srgbClr val="00B0F0"/>
                </a:solidFill>
              </a:rPr>
              <a:t>Maternity leave:</a:t>
            </a:r>
          </a:p>
          <a:p>
            <a:pPr algn="just">
              <a:buFont typeface="Courier New" pitchFamily="49" charset="0"/>
              <a:buChar char="o"/>
            </a:pPr>
            <a:r>
              <a:rPr lang="en-US" i="1" dirty="0">
                <a:solidFill>
                  <a:schemeClr val="tx2">
                    <a:lumMod val="50000"/>
                  </a:schemeClr>
                </a:solidFill>
              </a:rPr>
              <a:t>Maximum 180 days for at a time; granted for two surviving children. </a:t>
            </a:r>
          </a:p>
          <a:p>
            <a:r>
              <a:rPr lang="en-US" b="1" u="sng" dirty="0">
                <a:solidFill>
                  <a:srgbClr val="00B0F0"/>
                </a:solidFill>
              </a:rPr>
              <a:t>Abortion Leave:</a:t>
            </a:r>
          </a:p>
          <a:p>
            <a:pPr algn="just">
              <a:buFont typeface="Courier New" pitchFamily="49" charset="0"/>
              <a:buChar char="o"/>
            </a:pPr>
            <a:r>
              <a:rPr lang="en-US" i="1" dirty="0">
                <a:solidFill>
                  <a:schemeClr val="tx2">
                    <a:lumMod val="50000"/>
                  </a:schemeClr>
                </a:solidFill>
              </a:rPr>
              <a:t>Maximum 6 weeks for each instance of abortion, irrespective of number of surviving children.</a:t>
            </a:r>
          </a:p>
          <a:p>
            <a:r>
              <a:rPr lang="en-US" b="1" u="sng" dirty="0">
                <a:solidFill>
                  <a:srgbClr val="00B0F0"/>
                </a:solidFill>
              </a:rPr>
              <a:t>Paternity leave:</a:t>
            </a:r>
          </a:p>
          <a:p>
            <a:pPr algn="just">
              <a:buFont typeface="Courier New" pitchFamily="49" charset="0"/>
              <a:buChar char="o"/>
            </a:pPr>
            <a:r>
              <a:rPr lang="en-US" dirty="0"/>
              <a:t> </a:t>
            </a:r>
            <a:r>
              <a:rPr lang="en-US" i="1" dirty="0">
                <a:solidFill>
                  <a:schemeClr val="tx2">
                    <a:lumMod val="50000"/>
                  </a:schemeClr>
                </a:solidFill>
              </a:rPr>
              <a:t>A male Government servant (including an apprentice) with less than two surviving children may be granted paternity leave for a period of 15 days during the confinement of his wife</a:t>
            </a:r>
          </a:p>
          <a:p>
            <a:endParaRPr lang="en-US" dirty="0"/>
          </a:p>
        </p:txBody>
      </p:sp>
    </p:spTree>
    <p:extLst>
      <p:ext uri="{BB962C8B-B14F-4D97-AF65-F5344CB8AC3E}">
        <p14:creationId xmlns:p14="http://schemas.microsoft.com/office/powerpoint/2010/main" val="212766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4716" y="525516"/>
            <a:ext cx="9564415" cy="5812221"/>
          </a:xfrm>
        </p:spPr>
        <p:txBody>
          <a:bodyPr>
            <a:normAutofit/>
          </a:bodyPr>
          <a:lstStyle/>
          <a:p>
            <a:r>
              <a:rPr lang="en-US" b="1" u="sng" dirty="0">
                <a:solidFill>
                  <a:srgbClr val="00B0F0"/>
                </a:solidFill>
              </a:rPr>
              <a:t>Child care leave:</a:t>
            </a:r>
          </a:p>
          <a:p>
            <a:pPr algn="just">
              <a:buFont typeface="Courier New" pitchFamily="49" charset="0"/>
              <a:buChar char="o"/>
            </a:pPr>
            <a:r>
              <a:rPr lang="en-US" i="1" dirty="0">
                <a:solidFill>
                  <a:schemeClr val="tx2">
                    <a:lumMod val="50000"/>
                  </a:schemeClr>
                </a:solidFill>
              </a:rPr>
              <a:t>730 days during whole service for taking care of her two eldest children </a:t>
            </a:r>
            <a:r>
              <a:rPr lang="en-US" i="1" dirty="0" err="1">
                <a:solidFill>
                  <a:schemeClr val="tx2">
                    <a:lumMod val="50000"/>
                  </a:schemeClr>
                </a:solidFill>
              </a:rPr>
              <a:t>upto</a:t>
            </a:r>
            <a:r>
              <a:rPr lang="en-US" i="1" dirty="0">
                <a:solidFill>
                  <a:schemeClr val="tx2">
                    <a:lumMod val="50000"/>
                  </a:schemeClr>
                </a:solidFill>
              </a:rPr>
              <a:t> the age of 18 years or in case of handicapped child/children </a:t>
            </a:r>
            <a:r>
              <a:rPr lang="en-US" i="1" dirty="0" err="1">
                <a:solidFill>
                  <a:schemeClr val="tx2">
                    <a:lumMod val="50000"/>
                  </a:schemeClr>
                </a:solidFill>
              </a:rPr>
              <a:t>upto</a:t>
            </a:r>
            <a:r>
              <a:rPr lang="en-US" i="1" dirty="0">
                <a:solidFill>
                  <a:schemeClr val="tx2">
                    <a:lumMod val="50000"/>
                  </a:schemeClr>
                </a:solidFill>
              </a:rPr>
              <a:t> 22 years (SRO 232; </a:t>
            </a:r>
            <a:r>
              <a:rPr lang="en-US" i="1" dirty="0" err="1">
                <a:solidFill>
                  <a:schemeClr val="tx2">
                    <a:lumMod val="50000"/>
                  </a:schemeClr>
                </a:solidFill>
              </a:rPr>
              <a:t>dtd</a:t>
            </a:r>
            <a:r>
              <a:rPr lang="en-US" i="1" dirty="0">
                <a:solidFill>
                  <a:schemeClr val="tx2">
                    <a:lumMod val="50000"/>
                  </a:schemeClr>
                </a:solidFill>
              </a:rPr>
              <a:t>: 22.7.15) ; not more than three spells in a year</a:t>
            </a:r>
          </a:p>
          <a:p>
            <a:r>
              <a:rPr lang="en-US" b="1" u="sng" dirty="0">
                <a:solidFill>
                  <a:srgbClr val="00B0F0"/>
                </a:solidFill>
              </a:rPr>
              <a:t>Leave not due:</a:t>
            </a:r>
          </a:p>
          <a:p>
            <a:pPr algn="just">
              <a:buFont typeface="Courier New" pitchFamily="49" charset="0"/>
              <a:buChar char="o"/>
            </a:pPr>
            <a:r>
              <a:rPr lang="en-US" i="1" dirty="0">
                <a:solidFill>
                  <a:schemeClr val="tx2">
                    <a:lumMod val="50000"/>
                  </a:schemeClr>
                </a:solidFill>
              </a:rPr>
              <a:t>This is a kind of advance leave during which an employee is paid half of his/her salary.</a:t>
            </a:r>
          </a:p>
          <a:p>
            <a:pPr algn="just">
              <a:buFont typeface="Courier New" pitchFamily="49" charset="0"/>
              <a:buChar char="o"/>
            </a:pPr>
            <a:r>
              <a:rPr lang="en-US" i="1" dirty="0">
                <a:solidFill>
                  <a:schemeClr val="tx2">
                    <a:lumMod val="50000"/>
                  </a:schemeClr>
                </a:solidFill>
              </a:rPr>
              <a:t>This leave shall be limited to the no. of days of HPL that an employee is likely to earn during the remaining years of his/her service and shall be debited against his/her HPL account.</a:t>
            </a:r>
          </a:p>
          <a:p>
            <a:endParaRPr lang="en-US" dirty="0"/>
          </a:p>
        </p:txBody>
      </p:sp>
    </p:spTree>
    <p:extLst>
      <p:ext uri="{BB962C8B-B14F-4D97-AF65-F5344CB8AC3E}">
        <p14:creationId xmlns:p14="http://schemas.microsoft.com/office/powerpoint/2010/main" val="295780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1654" y="525516"/>
            <a:ext cx="9396249" cy="5749159"/>
          </a:xfrm>
        </p:spPr>
        <p:txBody>
          <a:bodyPr>
            <a:normAutofit/>
          </a:bodyPr>
          <a:lstStyle/>
          <a:p>
            <a:r>
              <a:rPr lang="en-US" b="1" u="sng" dirty="0">
                <a:solidFill>
                  <a:srgbClr val="00B0F0"/>
                </a:solidFill>
              </a:rPr>
              <a:t>Extra-ordinary leave or leave without pay:</a:t>
            </a:r>
          </a:p>
          <a:p>
            <a:pPr algn="just">
              <a:buFont typeface="Courier New" pitchFamily="49" charset="0"/>
              <a:buChar char="o"/>
            </a:pPr>
            <a:r>
              <a:rPr lang="en-US" dirty="0"/>
              <a:t> </a:t>
            </a:r>
            <a:r>
              <a:rPr lang="en-US" i="1" dirty="0">
                <a:solidFill>
                  <a:schemeClr val="tx2">
                    <a:lumMod val="50000"/>
                  </a:schemeClr>
                </a:solidFill>
              </a:rPr>
              <a:t>This leave is granted to a GS when no other leave is due to him/her.</a:t>
            </a:r>
          </a:p>
          <a:p>
            <a:pPr algn="just">
              <a:buFont typeface="Courier New" pitchFamily="49" charset="0"/>
              <a:buChar char="o"/>
            </a:pPr>
            <a:r>
              <a:rPr lang="en-US" i="1" dirty="0">
                <a:solidFill>
                  <a:schemeClr val="tx2">
                    <a:lumMod val="50000"/>
                  </a:schemeClr>
                </a:solidFill>
              </a:rPr>
              <a:t>A Government servant on extraordinary leave is not entitled to any leave salary.</a:t>
            </a:r>
          </a:p>
          <a:p>
            <a:r>
              <a:rPr lang="en-US" b="1" u="sng" dirty="0">
                <a:solidFill>
                  <a:srgbClr val="00B0F0"/>
                </a:solidFill>
              </a:rPr>
              <a:t>Study leave:</a:t>
            </a:r>
          </a:p>
          <a:p>
            <a:pPr algn="just">
              <a:buFont typeface="Courier New" pitchFamily="49" charset="0"/>
              <a:buChar char="o"/>
            </a:pPr>
            <a:r>
              <a:rPr lang="en-US" i="1" dirty="0">
                <a:solidFill>
                  <a:schemeClr val="tx2">
                    <a:lumMod val="50000"/>
                  </a:schemeClr>
                </a:solidFill>
              </a:rPr>
              <a:t>Maximum 01 year at a time and 24 months during entire service</a:t>
            </a:r>
          </a:p>
          <a:p>
            <a:pPr algn="just">
              <a:buFont typeface="Courier New" pitchFamily="49" charset="0"/>
              <a:buChar char="o"/>
            </a:pPr>
            <a:r>
              <a:rPr lang="en-US" i="1" dirty="0">
                <a:solidFill>
                  <a:schemeClr val="tx2">
                    <a:lumMod val="50000"/>
                  </a:schemeClr>
                </a:solidFill>
              </a:rPr>
              <a:t>During study </a:t>
            </a:r>
            <a:r>
              <a:rPr lang="en-US" i="1" dirty="0" err="1">
                <a:solidFill>
                  <a:schemeClr val="tx2">
                    <a:lumMod val="50000"/>
                  </a:schemeClr>
                </a:solidFill>
              </a:rPr>
              <a:t>leave,a</a:t>
            </a:r>
            <a:r>
              <a:rPr lang="en-US" i="1" dirty="0">
                <a:solidFill>
                  <a:schemeClr val="tx2">
                    <a:lumMod val="50000"/>
                  </a:schemeClr>
                </a:solidFill>
              </a:rPr>
              <a:t> </a:t>
            </a:r>
            <a:r>
              <a:rPr lang="en-US" i="1" dirty="0" err="1">
                <a:solidFill>
                  <a:schemeClr val="tx2">
                    <a:lumMod val="50000"/>
                  </a:schemeClr>
                </a:solidFill>
              </a:rPr>
              <a:t>govt</a:t>
            </a:r>
            <a:r>
              <a:rPr lang="en-US" i="1" dirty="0">
                <a:solidFill>
                  <a:schemeClr val="tx2">
                    <a:lumMod val="50000"/>
                  </a:schemeClr>
                </a:solidFill>
              </a:rPr>
              <a:t> servant may be granted basic </a:t>
            </a:r>
            <a:r>
              <a:rPr lang="en-US" i="1" dirty="0" err="1">
                <a:solidFill>
                  <a:schemeClr val="tx2">
                    <a:lumMod val="50000"/>
                  </a:schemeClr>
                </a:solidFill>
              </a:rPr>
              <a:t>pay+DA</a:t>
            </a:r>
            <a:r>
              <a:rPr lang="en-US" i="1" dirty="0">
                <a:solidFill>
                  <a:schemeClr val="tx2">
                    <a:lumMod val="50000"/>
                  </a:schemeClr>
                </a:solidFill>
              </a:rPr>
              <a:t> &amp; study allowance wherever due.</a:t>
            </a:r>
          </a:p>
          <a:p>
            <a:pPr algn="just">
              <a:buFont typeface="Courier New" pitchFamily="49" charset="0"/>
              <a:buChar char="o"/>
            </a:pPr>
            <a:r>
              <a:rPr lang="en-US" i="1" dirty="0">
                <a:solidFill>
                  <a:schemeClr val="tx2">
                    <a:lumMod val="50000"/>
                  </a:schemeClr>
                </a:solidFill>
              </a:rPr>
              <a:t> The competent auth. for grant of such leave shall be admin </a:t>
            </a:r>
            <a:r>
              <a:rPr lang="en-US" i="1" dirty="0" err="1">
                <a:solidFill>
                  <a:schemeClr val="tx2">
                    <a:lumMod val="50000"/>
                  </a:schemeClr>
                </a:solidFill>
              </a:rPr>
              <a:t>dept</a:t>
            </a:r>
            <a:r>
              <a:rPr lang="en-US" i="1" dirty="0">
                <a:solidFill>
                  <a:schemeClr val="tx2">
                    <a:lumMod val="50000"/>
                  </a:schemeClr>
                </a:solidFill>
              </a:rPr>
              <a:t> for studies within state, GAD for studies outside state but within India &amp; </a:t>
            </a:r>
            <a:r>
              <a:rPr lang="en-US" i="1" dirty="0" err="1">
                <a:solidFill>
                  <a:schemeClr val="tx2">
                    <a:lumMod val="50000"/>
                  </a:schemeClr>
                </a:solidFill>
              </a:rPr>
              <a:t>Govt</a:t>
            </a:r>
            <a:r>
              <a:rPr lang="en-US" i="1" dirty="0">
                <a:solidFill>
                  <a:schemeClr val="tx2">
                    <a:lumMod val="50000"/>
                  </a:schemeClr>
                </a:solidFill>
              </a:rPr>
              <a:t> for studies outside India. (SRO 274 </a:t>
            </a:r>
            <a:r>
              <a:rPr lang="en-US" i="1" dirty="0" err="1">
                <a:solidFill>
                  <a:schemeClr val="tx2">
                    <a:lumMod val="50000"/>
                  </a:schemeClr>
                </a:solidFill>
              </a:rPr>
              <a:t>dtd</a:t>
            </a:r>
            <a:r>
              <a:rPr lang="en-US" i="1" dirty="0">
                <a:solidFill>
                  <a:schemeClr val="tx2">
                    <a:lumMod val="50000"/>
                  </a:schemeClr>
                </a:solidFill>
              </a:rPr>
              <a:t>: 30.5.13) </a:t>
            </a:r>
          </a:p>
          <a:p>
            <a:endParaRPr lang="en-US" dirty="0"/>
          </a:p>
        </p:txBody>
      </p:sp>
    </p:spTree>
    <p:extLst>
      <p:ext uri="{BB962C8B-B14F-4D97-AF65-F5344CB8AC3E}">
        <p14:creationId xmlns:p14="http://schemas.microsoft.com/office/powerpoint/2010/main" val="1623934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5738" y="630621"/>
            <a:ext cx="9228083" cy="5686096"/>
          </a:xfrm>
        </p:spPr>
        <p:txBody>
          <a:bodyPr/>
          <a:lstStyle/>
          <a:p>
            <a:pPr algn="just">
              <a:buFont typeface="Wingdings" pitchFamily="2" charset="2"/>
              <a:buChar char="Ø"/>
            </a:pPr>
            <a:r>
              <a:rPr lang="en-US" i="1" dirty="0">
                <a:solidFill>
                  <a:schemeClr val="tx2">
                    <a:lumMod val="50000"/>
                  </a:schemeClr>
                </a:solidFill>
              </a:rPr>
              <a:t>Some other kinds of leave include quarantine leave, special disability leave, special casual </a:t>
            </a:r>
            <a:r>
              <a:rPr lang="en-US" i="1" dirty="0" err="1">
                <a:solidFill>
                  <a:schemeClr val="tx2">
                    <a:lumMod val="50000"/>
                  </a:schemeClr>
                </a:solidFill>
              </a:rPr>
              <a:t>leave,etc</a:t>
            </a:r>
            <a:r>
              <a:rPr lang="en-US" i="1" dirty="0">
                <a:solidFill>
                  <a:schemeClr val="tx2">
                    <a:lumMod val="50000"/>
                  </a:schemeClr>
                </a:solidFill>
              </a:rPr>
              <a:t>. </a:t>
            </a:r>
          </a:p>
          <a:p>
            <a:pPr>
              <a:buFont typeface="Wingdings" pitchFamily="2" charset="2"/>
              <a:buChar char="Ø"/>
            </a:pPr>
            <a:r>
              <a:rPr lang="en-US" b="1" u="sng" dirty="0">
                <a:solidFill>
                  <a:srgbClr val="00B0F0"/>
                </a:solidFill>
              </a:rPr>
              <a:t>Casual leave:</a:t>
            </a:r>
          </a:p>
          <a:p>
            <a:pPr>
              <a:buFont typeface="Courier New" pitchFamily="49" charset="0"/>
              <a:buChar char="o"/>
            </a:pPr>
            <a:r>
              <a:rPr lang="en-US" i="1" dirty="0">
                <a:solidFill>
                  <a:schemeClr val="tx2">
                    <a:lumMod val="50000"/>
                  </a:schemeClr>
                </a:solidFill>
              </a:rPr>
              <a:t>Maximum 15 days in a year and 10 days in one continuous spell or 12 days when holiday/s fall during the casual leave. </a:t>
            </a:r>
          </a:p>
          <a:p>
            <a:endParaRPr lang="en-US" dirty="0"/>
          </a:p>
        </p:txBody>
      </p:sp>
    </p:spTree>
    <p:extLst>
      <p:ext uri="{BB962C8B-B14F-4D97-AF65-F5344CB8AC3E}">
        <p14:creationId xmlns:p14="http://schemas.microsoft.com/office/powerpoint/2010/main" val="1091098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04193"/>
            <a:ext cx="8915400" cy="5528441"/>
          </a:xfrm>
        </p:spPr>
        <p:txBody>
          <a:bodyPr>
            <a:normAutofit fontScale="92500" lnSpcReduction="10000"/>
          </a:bodyPr>
          <a:lstStyle/>
          <a:p>
            <a:pPr algn="just"/>
            <a:r>
              <a:rPr lang="en-US" sz="3500" b="1" dirty="0">
                <a:ln>
                  <a:solidFill>
                    <a:srgbClr val="FFFF00"/>
                  </a:solidFill>
                </a:ln>
                <a:solidFill>
                  <a:srgbClr val="00B0F0"/>
                </a:solidFill>
              </a:rPr>
              <a:t>In the J&amp;K Financial Code Volume 1,it is stated that </a:t>
            </a:r>
            <a:r>
              <a:rPr lang="en-US" sz="3500" b="1" dirty="0" smtClean="0">
                <a:ln>
                  <a:solidFill>
                    <a:srgbClr val="FFFF00"/>
                  </a:solidFill>
                </a:ln>
                <a:solidFill>
                  <a:srgbClr val="00B0F0"/>
                </a:solidFill>
              </a:rPr>
              <a:t>:</a:t>
            </a:r>
          </a:p>
          <a:p>
            <a:pPr algn="just"/>
            <a:r>
              <a:rPr lang="en-US" sz="3200" b="1" i="1" u="sng" dirty="0" smtClean="0">
                <a:ln>
                  <a:solidFill>
                    <a:srgbClr val="FFFF00"/>
                  </a:solidFill>
                </a:ln>
              </a:rPr>
              <a:t>“</a:t>
            </a:r>
            <a:r>
              <a:rPr lang="en-US" sz="3200" b="1" i="1" dirty="0">
                <a:ln>
                  <a:solidFill>
                    <a:srgbClr val="FFFF00"/>
                  </a:solidFill>
                </a:ln>
              </a:rPr>
              <a:t>The fact that a Government servant has</a:t>
            </a:r>
          </a:p>
          <a:p>
            <a:pPr algn="just">
              <a:buNone/>
            </a:pPr>
            <a:r>
              <a:rPr lang="en-US" sz="3200" b="1" i="1" dirty="0">
                <a:ln>
                  <a:solidFill>
                    <a:srgbClr val="FFFF00"/>
                  </a:solidFill>
                </a:ln>
              </a:rPr>
              <a:t>    been misled or deceived by a subordinate, will in no way mitigate </a:t>
            </a:r>
            <a:r>
              <a:rPr lang="en-US" sz="3200" b="1" i="1" dirty="0" smtClean="0">
                <a:ln>
                  <a:solidFill>
                    <a:srgbClr val="FFFF00"/>
                  </a:solidFill>
                </a:ln>
              </a:rPr>
              <a:t>his (DDOs) </a:t>
            </a:r>
            <a:r>
              <a:rPr lang="en-US" sz="3200" b="1" i="1" dirty="0">
                <a:ln>
                  <a:solidFill>
                    <a:srgbClr val="FFFF00"/>
                  </a:solidFill>
                </a:ln>
              </a:rPr>
              <a:t>personal responsibility, since every Government servant should be familiar with the financial rules laid down by the Government and exercise a specially strict and close control over his subordinates in regard to the use of public funds and the maintenance of proper accounts</a:t>
            </a:r>
            <a:r>
              <a:rPr lang="en-US" sz="3200" b="1" i="1" u="sng" dirty="0">
                <a:ln>
                  <a:solidFill>
                    <a:srgbClr val="FFFF00"/>
                  </a:solidFill>
                </a:ln>
              </a:rPr>
              <a:t>”.</a:t>
            </a:r>
          </a:p>
          <a:p>
            <a:endParaRPr lang="en-US" dirty="0"/>
          </a:p>
        </p:txBody>
      </p:sp>
    </p:spTree>
    <p:extLst>
      <p:ext uri="{BB962C8B-B14F-4D97-AF65-F5344CB8AC3E}">
        <p14:creationId xmlns:p14="http://schemas.microsoft.com/office/powerpoint/2010/main" val="3238130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007"/>
            <a:ext cx="10515600" cy="5843752"/>
          </a:xfrm>
        </p:spPr>
        <p:txBody>
          <a:bodyPr>
            <a:normAutofit/>
          </a:bodyPr>
          <a:lstStyle/>
          <a:p>
            <a:pPr>
              <a:buFont typeface="Wingdings" pitchFamily="2" charset="2"/>
              <a:buChar char="v"/>
            </a:pPr>
            <a:r>
              <a:rPr lang="en-US" sz="3600" dirty="0">
                <a:ln w="18415" cmpd="sng">
                  <a:solidFill>
                    <a:srgbClr val="FFFFFF"/>
                  </a:solidFill>
                  <a:prstDash val="solid"/>
                </a:ln>
                <a:solidFill>
                  <a:srgbClr val="FFFF00"/>
                </a:solidFill>
                <a:effectLst>
                  <a:outerShdw blurRad="63500" dir="3600000" algn="tl" rotWithShape="0">
                    <a:srgbClr val="000000">
                      <a:alpha val="70000"/>
                    </a:srgbClr>
                  </a:outerShdw>
                </a:effectLst>
              </a:rPr>
              <a:t>Maximum amount of continuous leave:</a:t>
            </a:r>
          </a:p>
          <a:p>
            <a:pPr algn="just">
              <a:buFont typeface="Wingdings" pitchFamily="2" charset="2"/>
              <a:buChar char="§"/>
            </a:pPr>
            <a:r>
              <a:rPr lang="en-US" i="1" dirty="0">
                <a:solidFill>
                  <a:schemeClr val="tx2">
                    <a:lumMod val="50000"/>
                  </a:schemeClr>
                </a:solidFill>
              </a:rPr>
              <a:t>Maximum amount of continuous leave that may be granted to a GS is 05 years unless determined otherwise by the </a:t>
            </a:r>
            <a:r>
              <a:rPr lang="en-US" i="1" dirty="0" err="1">
                <a:solidFill>
                  <a:schemeClr val="tx2">
                    <a:lumMod val="50000"/>
                  </a:schemeClr>
                </a:solidFill>
              </a:rPr>
              <a:t>Govt</a:t>
            </a:r>
            <a:r>
              <a:rPr lang="en-US" i="1" dirty="0">
                <a:solidFill>
                  <a:schemeClr val="tx2">
                    <a:lumMod val="50000"/>
                  </a:schemeClr>
                </a:solidFill>
              </a:rPr>
              <a:t> for special reasons.</a:t>
            </a:r>
          </a:p>
          <a:p>
            <a:pPr>
              <a:buFont typeface="Wingdings" pitchFamily="2" charset="2"/>
              <a:buChar char="v"/>
            </a:pPr>
            <a:r>
              <a:rPr lang="en-US" dirty="0"/>
              <a:t> </a:t>
            </a:r>
            <a:r>
              <a:rPr lang="en-US" sz="4400" dirty="0">
                <a:ln w="18415" cmpd="sng">
                  <a:solidFill>
                    <a:srgbClr val="FFFFFF"/>
                  </a:solidFill>
                  <a:prstDash val="solid"/>
                </a:ln>
                <a:solidFill>
                  <a:srgbClr val="002060"/>
                </a:solidFill>
                <a:effectLst>
                  <a:outerShdw blurRad="63500" dir="3600000" algn="tl" rotWithShape="0">
                    <a:srgbClr val="000000">
                      <a:alpha val="70000"/>
                    </a:srgbClr>
                  </a:outerShdw>
                </a:effectLst>
              </a:rPr>
              <a:t>LEAVE SALARY:</a:t>
            </a:r>
            <a:endParaRPr lang="en-US" sz="3600" dirty="0">
              <a:ln w="18415" cmpd="sng">
                <a:solidFill>
                  <a:srgbClr val="FFFFFF"/>
                </a:solidFill>
                <a:prstDash val="solid"/>
              </a:ln>
              <a:solidFill>
                <a:srgbClr val="002060"/>
              </a:solidFill>
              <a:effectLst>
                <a:outerShdw blurRad="63500" dir="3600000" algn="tl" rotWithShape="0">
                  <a:srgbClr val="000000">
                    <a:alpha val="70000"/>
                  </a:srgbClr>
                </a:outerShdw>
              </a:effectLst>
            </a:endParaRPr>
          </a:p>
          <a:p>
            <a:pPr algn="just">
              <a:buFont typeface="Wingdings" pitchFamily="2" charset="2"/>
              <a:buChar char="§"/>
            </a:pPr>
            <a:r>
              <a:rPr lang="en-US" i="1" dirty="0">
                <a:solidFill>
                  <a:schemeClr val="tx2">
                    <a:lumMod val="50000"/>
                  </a:schemeClr>
                </a:solidFill>
              </a:rPr>
              <a:t> A Government servant who proceeds on earned leave is entitled to leave salary equal to the pay drawn immediately before proceeding on earned leave.</a:t>
            </a:r>
          </a:p>
          <a:p>
            <a:pPr algn="just">
              <a:buFont typeface="Wingdings" pitchFamily="2" charset="2"/>
              <a:buChar char="§"/>
            </a:pPr>
            <a:r>
              <a:rPr lang="en-US" i="1" dirty="0">
                <a:solidFill>
                  <a:schemeClr val="tx2">
                    <a:lumMod val="50000"/>
                  </a:schemeClr>
                </a:solidFill>
              </a:rPr>
              <a:t>A Government servant on "half pay leave" or "leave not due" is entitled to leave salary equal to half the amount specified above. </a:t>
            </a:r>
            <a:endParaRPr lang="en-US" i="1" dirty="0" smtClean="0">
              <a:solidFill>
                <a:schemeClr val="tx2">
                  <a:lumMod val="50000"/>
                </a:schemeClr>
              </a:solidFill>
            </a:endParaRPr>
          </a:p>
          <a:p>
            <a:pPr algn="just">
              <a:buFont typeface="Wingdings" pitchFamily="2" charset="2"/>
              <a:buChar char="§"/>
            </a:pPr>
            <a:r>
              <a:rPr lang="en-US" i="1" dirty="0">
                <a:solidFill>
                  <a:schemeClr val="tx2">
                    <a:lumMod val="50000"/>
                  </a:schemeClr>
                </a:solidFill>
              </a:rPr>
              <a:t>A Government servant on commuted leave is entitled to leave salary equal to full pay. </a:t>
            </a:r>
          </a:p>
          <a:p>
            <a:pPr algn="just">
              <a:buFont typeface="Wingdings" pitchFamily="2" charset="2"/>
              <a:buChar char="§"/>
            </a:pPr>
            <a:r>
              <a:rPr lang="en-US" i="1" dirty="0">
                <a:solidFill>
                  <a:schemeClr val="tx2">
                    <a:lumMod val="50000"/>
                  </a:schemeClr>
                </a:solidFill>
              </a:rPr>
              <a:t>A Government servant on extraordinary leave is not entitled to any leave salary. </a:t>
            </a:r>
          </a:p>
          <a:p>
            <a:pPr algn="just">
              <a:buFont typeface="Wingdings" pitchFamily="2" charset="2"/>
              <a:buChar char="§"/>
            </a:pPr>
            <a:endParaRPr lang="en-US" i="1" dirty="0">
              <a:solidFill>
                <a:schemeClr val="tx2">
                  <a:lumMod val="50000"/>
                </a:schemeClr>
              </a:solidFill>
            </a:endParaRPr>
          </a:p>
          <a:p>
            <a:endParaRPr lang="en-US" dirty="0"/>
          </a:p>
        </p:txBody>
      </p:sp>
    </p:spTree>
    <p:extLst>
      <p:ext uri="{BB962C8B-B14F-4D97-AF65-F5344CB8AC3E}">
        <p14:creationId xmlns:p14="http://schemas.microsoft.com/office/powerpoint/2010/main" val="3578910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Delegation of powers to Officers of Education Dept.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75692604"/>
              </p:ext>
            </p:extLst>
          </p:nvPr>
        </p:nvGraphicFramePr>
        <p:xfrm>
          <a:off x="2589213" y="2133600"/>
          <a:ext cx="8915400" cy="4967805"/>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3715971840"/>
                    </a:ext>
                  </a:extLst>
                </a:gridCol>
                <a:gridCol w="4457700">
                  <a:extLst>
                    <a:ext uri="{9D8B030D-6E8A-4147-A177-3AD203B41FA5}">
                      <a16:colId xmlns:a16="http://schemas.microsoft.com/office/drawing/2014/main" val="386187302"/>
                    </a:ext>
                  </a:extLst>
                </a:gridCol>
              </a:tblGrid>
              <a:tr h="2252389">
                <a:tc>
                  <a:txBody>
                    <a:bodyPr/>
                    <a:lstStyle/>
                    <a:p>
                      <a:pPr algn="just"/>
                      <a:r>
                        <a:rPr lang="en-US" i="1" dirty="0" smtClean="0">
                          <a:solidFill>
                            <a:schemeClr val="tx2">
                              <a:lumMod val="50000"/>
                            </a:schemeClr>
                          </a:solidFill>
                        </a:rPr>
                        <a:t>To prevent an officer from availing himself of the vacation or vacations ( also called detention).</a:t>
                      </a:r>
                    </a:p>
                    <a:p>
                      <a:pPr algn="just"/>
                      <a:r>
                        <a:rPr lang="en-US" i="1" dirty="0" smtClean="0">
                          <a:solidFill>
                            <a:schemeClr val="tx2">
                              <a:lumMod val="50000"/>
                            </a:schemeClr>
                          </a:solidFill>
                        </a:rPr>
                        <a:t>Article 151 of J&amp;K CSR</a:t>
                      </a:r>
                    </a:p>
                    <a:p>
                      <a:endParaRPr lang="en-US" dirty="0"/>
                    </a:p>
                  </a:txBody>
                  <a:tcPr marL="77525" marR="77525"/>
                </a:tc>
                <a:tc>
                  <a:txBody>
                    <a:bodyPr/>
                    <a:lstStyle/>
                    <a:p>
                      <a:pPr algn="just">
                        <a:buFont typeface="Wingdings" pitchFamily="2" charset="2"/>
                        <a:buChar char="§"/>
                      </a:pPr>
                      <a:r>
                        <a:rPr lang="en-US" dirty="0" smtClean="0">
                          <a:solidFill>
                            <a:srgbClr val="FF0000"/>
                          </a:solidFill>
                        </a:rPr>
                        <a:t>Administrative Dept. in case of </a:t>
                      </a:r>
                      <a:r>
                        <a:rPr lang="en-US" dirty="0" err="1" smtClean="0">
                          <a:solidFill>
                            <a:srgbClr val="FF0000"/>
                          </a:solidFill>
                        </a:rPr>
                        <a:t>Gazetted</a:t>
                      </a:r>
                      <a:r>
                        <a:rPr lang="en-US" dirty="0" smtClean="0">
                          <a:solidFill>
                            <a:srgbClr val="FF0000"/>
                          </a:solidFill>
                        </a:rPr>
                        <a:t> Officers.</a:t>
                      </a:r>
                    </a:p>
                    <a:p>
                      <a:pPr algn="just">
                        <a:buFont typeface="Wingdings" pitchFamily="2" charset="2"/>
                        <a:buChar char="§"/>
                      </a:pPr>
                      <a:r>
                        <a:rPr lang="en-US" dirty="0" err="1" smtClean="0">
                          <a:solidFill>
                            <a:srgbClr val="FF0000"/>
                          </a:solidFill>
                        </a:rPr>
                        <a:t>Director,School</a:t>
                      </a:r>
                      <a:r>
                        <a:rPr lang="en-US" dirty="0" smtClean="0">
                          <a:solidFill>
                            <a:srgbClr val="FF0000"/>
                          </a:solidFill>
                        </a:rPr>
                        <a:t> Education in case of non-</a:t>
                      </a:r>
                      <a:r>
                        <a:rPr lang="en-US" dirty="0" err="1" smtClean="0">
                          <a:solidFill>
                            <a:srgbClr val="FF0000"/>
                          </a:solidFill>
                        </a:rPr>
                        <a:t>gazetted</a:t>
                      </a:r>
                      <a:r>
                        <a:rPr lang="en-US" dirty="0" smtClean="0">
                          <a:solidFill>
                            <a:srgbClr val="FF0000"/>
                          </a:solidFill>
                        </a:rPr>
                        <a:t> staff.</a:t>
                      </a:r>
                      <a:endParaRPr lang="en-US" dirty="0">
                        <a:solidFill>
                          <a:srgbClr val="FF0000"/>
                        </a:solidFill>
                      </a:endParaRPr>
                    </a:p>
                  </a:txBody>
                  <a:tcPr marL="77525" marR="77525"/>
                </a:tc>
                <a:extLst>
                  <a:ext uri="{0D108BD9-81ED-4DB2-BD59-A6C34878D82A}">
                    <a16:rowId xmlns:a16="http://schemas.microsoft.com/office/drawing/2014/main" val="773366325"/>
                  </a:ext>
                </a:extLst>
              </a:tr>
              <a:tr h="2715416">
                <a:tc>
                  <a:txBody>
                    <a:bodyPr/>
                    <a:lstStyle/>
                    <a:p>
                      <a:pPr algn="just">
                        <a:buFont typeface="Arial" pitchFamily="34" charset="0"/>
                        <a:buChar char="•"/>
                      </a:pPr>
                      <a:r>
                        <a:rPr lang="en-US" sz="1800" i="1" dirty="0" smtClean="0">
                          <a:solidFill>
                            <a:schemeClr val="tx2">
                              <a:lumMod val="50000"/>
                            </a:schemeClr>
                          </a:solidFill>
                        </a:rPr>
                        <a:t>To grant all kinds of leave except leave outside India and Study Leave.</a:t>
                      </a:r>
                    </a:p>
                    <a:p>
                      <a:pPr algn="just"/>
                      <a:endParaRPr lang="en-US" sz="1800" i="1" dirty="0" smtClean="0">
                        <a:solidFill>
                          <a:schemeClr val="tx2">
                            <a:lumMod val="50000"/>
                          </a:schemeClr>
                        </a:solidFill>
                      </a:endParaRPr>
                    </a:p>
                    <a:p>
                      <a:pPr algn="just">
                        <a:buFont typeface="Arial" pitchFamily="34" charset="0"/>
                        <a:buChar char="•"/>
                      </a:pPr>
                      <a:r>
                        <a:rPr lang="en-US" sz="1800" i="1" dirty="0" smtClean="0">
                          <a:solidFill>
                            <a:schemeClr val="tx2">
                              <a:lumMod val="50000"/>
                            </a:schemeClr>
                          </a:solidFill>
                        </a:rPr>
                        <a:t>Article 112-(b) of J&amp;K CSR</a:t>
                      </a:r>
                    </a:p>
                    <a:p>
                      <a:endParaRPr lang="en-US" dirty="0"/>
                    </a:p>
                  </a:txBody>
                  <a:tcPr marL="77525" marR="77525"/>
                </a:tc>
                <a:tc>
                  <a:txBody>
                    <a:bodyPr/>
                    <a:lstStyle/>
                    <a:p>
                      <a:pPr marL="342900" indent="-342900" algn="just">
                        <a:spcBef>
                          <a:spcPct val="20000"/>
                        </a:spcBef>
                        <a:buFont typeface="Wingdings" pitchFamily="2" charset="2"/>
                        <a:buChar char="§"/>
                      </a:pPr>
                      <a:r>
                        <a:rPr lang="en-US" sz="1800" dirty="0" smtClean="0"/>
                        <a:t> </a:t>
                      </a:r>
                      <a:r>
                        <a:rPr lang="en-US" sz="1800" dirty="0" smtClean="0">
                          <a:solidFill>
                            <a:srgbClr val="FF0000"/>
                          </a:solidFill>
                        </a:rPr>
                        <a:t>Concerned drawing and</a:t>
                      </a:r>
                    </a:p>
                    <a:p>
                      <a:pPr marL="342900" indent="-342900" algn="just">
                        <a:spcBef>
                          <a:spcPct val="20000"/>
                        </a:spcBef>
                      </a:pPr>
                      <a:r>
                        <a:rPr lang="en-US" sz="1800" dirty="0" smtClean="0">
                          <a:solidFill>
                            <a:srgbClr val="FF0000"/>
                          </a:solidFill>
                        </a:rPr>
                        <a:t>     disbursing officers/Heads</a:t>
                      </a:r>
                    </a:p>
                    <a:p>
                      <a:pPr marL="342900" indent="-342900" algn="just">
                        <a:spcBef>
                          <a:spcPct val="20000"/>
                        </a:spcBef>
                      </a:pPr>
                      <a:r>
                        <a:rPr lang="en-US" sz="1800" dirty="0" smtClean="0">
                          <a:solidFill>
                            <a:srgbClr val="FF0000"/>
                          </a:solidFill>
                        </a:rPr>
                        <a:t>     of High/Higher Secondary</a:t>
                      </a:r>
                    </a:p>
                    <a:p>
                      <a:pPr marL="342900" indent="-342900" algn="just">
                        <a:spcBef>
                          <a:spcPct val="20000"/>
                        </a:spcBef>
                      </a:pPr>
                      <a:r>
                        <a:rPr lang="en-US" sz="1800" dirty="0" smtClean="0">
                          <a:solidFill>
                            <a:srgbClr val="FF0000"/>
                          </a:solidFill>
                        </a:rPr>
                        <a:t>     Schools/Teachers Training</a:t>
                      </a:r>
                    </a:p>
                    <a:p>
                      <a:pPr marL="342900" indent="-342900" algn="just">
                        <a:spcBef>
                          <a:spcPct val="20000"/>
                        </a:spcBef>
                      </a:pPr>
                      <a:r>
                        <a:rPr lang="en-US" sz="1800" dirty="0" smtClean="0">
                          <a:solidFill>
                            <a:srgbClr val="FF0000"/>
                          </a:solidFill>
                        </a:rPr>
                        <a:t>     Institutions.</a:t>
                      </a:r>
                    </a:p>
                    <a:p>
                      <a:endParaRPr lang="en-US" dirty="0"/>
                    </a:p>
                  </a:txBody>
                  <a:tcPr marL="77525" marR="77525"/>
                </a:tc>
                <a:extLst>
                  <a:ext uri="{0D108BD9-81ED-4DB2-BD59-A6C34878D82A}">
                    <a16:rowId xmlns:a16="http://schemas.microsoft.com/office/drawing/2014/main" val="2677742817"/>
                  </a:ext>
                </a:extLst>
              </a:tr>
            </a:tbl>
          </a:graphicData>
        </a:graphic>
      </p:graphicFrame>
    </p:spTree>
    <p:extLst>
      <p:ext uri="{BB962C8B-B14F-4D97-AF65-F5344CB8AC3E}">
        <p14:creationId xmlns:p14="http://schemas.microsoft.com/office/powerpoint/2010/main" val="406701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CASH-IN-LIEU OF LEAVE SALARY</a:t>
            </a:r>
          </a:p>
        </p:txBody>
      </p:sp>
      <p:sp>
        <p:nvSpPr>
          <p:cNvPr id="3" name="Content Placeholder 2"/>
          <p:cNvSpPr>
            <a:spLocks noGrp="1"/>
          </p:cNvSpPr>
          <p:nvPr>
            <p:ph idx="1"/>
          </p:nvPr>
        </p:nvSpPr>
        <p:spPr/>
        <p:txBody>
          <a:bodyPr>
            <a:normAutofit lnSpcReduction="10000"/>
          </a:bodyPr>
          <a:lstStyle/>
          <a:p>
            <a:pPr algn="just"/>
            <a:r>
              <a:rPr lang="en-US" dirty="0"/>
              <a:t>A Government servant may be paid cash equivalent of leave salary in respect of period of earned leave at his credit at the time of retirement  on superannuation subject to the following,&amp; other, conditions:</a:t>
            </a:r>
          </a:p>
          <a:p>
            <a:pPr algn="just">
              <a:buFont typeface="Wingdings" pitchFamily="2" charset="2"/>
              <a:buChar char="Ø"/>
            </a:pPr>
            <a:r>
              <a:rPr lang="en-US" dirty="0"/>
              <a:t>It shall be limited to a maximum of 300 days of Earned Leave.</a:t>
            </a:r>
          </a:p>
          <a:p>
            <a:pPr algn="just">
              <a:buFont typeface="Wingdings" pitchFamily="2" charset="2"/>
              <a:buChar char="Ø"/>
            </a:pPr>
            <a:r>
              <a:rPr lang="en-US" dirty="0"/>
              <a:t>It shall be paid in one lump sum as a one time settlement.</a:t>
            </a:r>
          </a:p>
          <a:p>
            <a:pPr algn="just">
              <a:buFont typeface="Wingdings" pitchFamily="2" charset="2"/>
              <a:buChar char="Ø"/>
            </a:pPr>
            <a:r>
              <a:rPr lang="en-US" dirty="0"/>
              <a:t>It is calculated in terms of BP &amp; DA only.</a:t>
            </a:r>
          </a:p>
          <a:p>
            <a:pPr algn="just">
              <a:buFont typeface="Wingdings" pitchFamily="2" charset="2"/>
              <a:buChar char="Ø"/>
            </a:pPr>
            <a:r>
              <a:rPr lang="en-US" b="1" dirty="0"/>
              <a:t>Important: it is the duty of DDO to follow the case of cash-in-lieu of Leave salary for a superannuating employee and not the official. Hence, non-representation of a case from an employee under any reason is not an excuse.</a:t>
            </a:r>
          </a:p>
          <a:p>
            <a:endParaRPr lang="en-US" dirty="0"/>
          </a:p>
        </p:txBody>
      </p:sp>
    </p:spTree>
    <p:extLst>
      <p:ext uri="{BB962C8B-B14F-4D97-AF65-F5344CB8AC3E}">
        <p14:creationId xmlns:p14="http://schemas.microsoft.com/office/powerpoint/2010/main" val="3623227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772249"/>
          </a:xfrm>
        </p:spPr>
        <p:txBody>
          <a:bodyPr>
            <a:noAutofit/>
          </a:bodyPr>
          <a:lstStyle/>
          <a:p>
            <a:pPr algn="ctr"/>
            <a:r>
              <a:rPr lang="en-US" dirty="0">
                <a:ln w="11430">
                  <a:solidFill>
                    <a:srgbClr val="FFFF00"/>
                  </a:solidFill>
                </a:ln>
                <a:effectLst>
                  <a:outerShdw blurRad="50800" dist="39000" dir="5460000" algn="tl">
                    <a:srgbClr val="000000">
                      <a:alpha val="38000"/>
                    </a:srgbClr>
                  </a:outerShdw>
                </a:effectLst>
              </a:rPr>
              <a:t>Conditions specific to </a:t>
            </a:r>
            <a:r>
              <a:rPr lang="en-US" dirty="0" err="1">
                <a:ln w="11430">
                  <a:solidFill>
                    <a:srgbClr val="FFFF00"/>
                  </a:solidFill>
                </a:ln>
                <a:effectLst>
                  <a:outerShdw blurRad="50800" dist="39000" dir="5460000" algn="tl">
                    <a:srgbClr val="000000">
                      <a:alpha val="38000"/>
                    </a:srgbClr>
                  </a:outerShdw>
                </a:effectLst>
              </a:rPr>
              <a:t>vacational</a:t>
            </a:r>
            <a:r>
              <a:rPr lang="en-US" dirty="0">
                <a:ln w="11430">
                  <a:solidFill>
                    <a:srgbClr val="FFFF00"/>
                  </a:solidFill>
                </a:ln>
                <a:effectLst>
                  <a:outerShdw blurRad="50800" dist="39000" dir="5460000" algn="tl">
                    <a:srgbClr val="000000">
                      <a:alpha val="38000"/>
                    </a:srgbClr>
                  </a:outerShdw>
                </a:effectLst>
              </a:rPr>
              <a:t> employees of Edu. Dept. for grant of Cash-in-lieu of Leave Salary</a:t>
            </a:r>
          </a:p>
        </p:txBody>
      </p:sp>
      <p:sp>
        <p:nvSpPr>
          <p:cNvPr id="3" name="Content Placeholder 2"/>
          <p:cNvSpPr>
            <a:spLocks noGrp="1"/>
          </p:cNvSpPr>
          <p:nvPr>
            <p:ph idx="1"/>
          </p:nvPr>
        </p:nvSpPr>
        <p:spPr>
          <a:xfrm>
            <a:off x="2592925" y="2396358"/>
            <a:ext cx="8915400" cy="4173682"/>
          </a:xfrm>
        </p:spPr>
        <p:txBody>
          <a:bodyPr/>
          <a:lstStyle/>
          <a:p>
            <a:pPr algn="just">
              <a:buFont typeface="Wingdings" pitchFamily="2" charset="2"/>
              <a:buChar char="v"/>
            </a:pPr>
            <a:r>
              <a:rPr lang="en-US" dirty="0"/>
              <a:t>Detentions during winter vacation can only be </a:t>
            </a:r>
            <a:r>
              <a:rPr lang="en-US" dirty="0" err="1"/>
              <a:t>authorised</a:t>
            </a:r>
            <a:r>
              <a:rPr lang="en-US" dirty="0"/>
              <a:t> by the then </a:t>
            </a:r>
            <a:r>
              <a:rPr lang="en-US" dirty="0" err="1"/>
              <a:t>Director,School</a:t>
            </a:r>
            <a:r>
              <a:rPr lang="en-US" dirty="0"/>
              <a:t> Education.</a:t>
            </a:r>
          </a:p>
          <a:p>
            <a:pPr algn="just">
              <a:buFont typeface="Wingdings" pitchFamily="2" charset="2"/>
              <a:buChar char="v"/>
            </a:pPr>
            <a:r>
              <a:rPr lang="en-US" dirty="0"/>
              <a:t>Period of working as DRG/ZRP/</a:t>
            </a:r>
            <a:r>
              <a:rPr lang="en-US" dirty="0" err="1"/>
              <a:t>CRP,supported</a:t>
            </a:r>
            <a:r>
              <a:rPr lang="en-US" dirty="0"/>
              <a:t> by orders of competent authorities and duly entered in service book.</a:t>
            </a:r>
          </a:p>
          <a:p>
            <a:pPr algn="just">
              <a:buFont typeface="Wingdings" pitchFamily="2" charset="2"/>
              <a:buChar char="v"/>
            </a:pPr>
            <a:r>
              <a:rPr lang="en-US" dirty="0"/>
              <a:t>Orders of </a:t>
            </a:r>
            <a:r>
              <a:rPr lang="en-US" dirty="0" err="1"/>
              <a:t>depolyment</a:t>
            </a:r>
            <a:r>
              <a:rPr lang="en-US" dirty="0"/>
              <a:t> as trainers/trainees during vacations on non-remuneration </a:t>
            </a:r>
            <a:r>
              <a:rPr lang="en-US" dirty="0" err="1"/>
              <a:t>basis,duly</a:t>
            </a:r>
            <a:r>
              <a:rPr lang="en-US" dirty="0"/>
              <a:t> entered in service book &amp; countersigned by competent authority.</a:t>
            </a:r>
          </a:p>
          <a:p>
            <a:pPr algn="just">
              <a:buFont typeface="Wingdings" pitchFamily="2" charset="2"/>
              <a:buChar char="v"/>
            </a:pPr>
            <a:r>
              <a:rPr lang="en-US" dirty="0"/>
              <a:t>Strict compliance to Circular No: 1760-Acctts of 2019; Dated: 12/02/2019 while submitting Leave case.</a:t>
            </a:r>
          </a:p>
          <a:p>
            <a:endParaRPr lang="en-US" dirty="0"/>
          </a:p>
        </p:txBody>
      </p:sp>
    </p:spTree>
    <p:extLst>
      <p:ext uri="{BB962C8B-B14F-4D97-AF65-F5344CB8AC3E}">
        <p14:creationId xmlns:p14="http://schemas.microsoft.com/office/powerpoint/2010/main" val="416707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Medical Re-Imbursement Cases</a:t>
            </a:r>
          </a:p>
        </p:txBody>
      </p:sp>
      <p:sp>
        <p:nvSpPr>
          <p:cNvPr id="3" name="Content Placeholder 2"/>
          <p:cNvSpPr>
            <a:spLocks noGrp="1"/>
          </p:cNvSpPr>
          <p:nvPr>
            <p:ph idx="1"/>
          </p:nvPr>
        </p:nvSpPr>
        <p:spPr/>
        <p:txBody>
          <a:bodyPr>
            <a:normAutofit fontScale="55000" lnSpcReduction="20000"/>
          </a:bodyPr>
          <a:lstStyle/>
          <a:p>
            <a:pPr algn="just">
              <a:buFont typeface="Wingdings" pitchFamily="2" charset="2"/>
              <a:buChar char="v"/>
            </a:pPr>
            <a:r>
              <a:rPr lang="en-US" sz="2900" dirty="0"/>
              <a:t>These should be processed in terms J&amp;K  Civil Services (Medical Attendance &amp; Allowance)Rules ,1990 as amended from time to time.</a:t>
            </a:r>
          </a:p>
          <a:p>
            <a:pPr algn="just">
              <a:buFont typeface="Wingdings" pitchFamily="2" charset="2"/>
              <a:buChar char="v"/>
            </a:pPr>
            <a:r>
              <a:rPr lang="en-US" sz="2900" dirty="0"/>
              <a:t>Important points to remember in this regard are:</a:t>
            </a:r>
          </a:p>
          <a:p>
            <a:pPr algn="just">
              <a:buFont typeface="Wingdings" pitchFamily="2" charset="2"/>
              <a:buChar char="v"/>
            </a:pPr>
            <a:r>
              <a:rPr lang="en-US" sz="2900" dirty="0"/>
              <a:t>MRC Claims for an official or his dependent are entertained only for two types of claims:</a:t>
            </a:r>
          </a:p>
          <a:p>
            <a:pPr marL="0" lvl="1" algn="just">
              <a:buFont typeface="Wingdings" pitchFamily="2" charset="2"/>
              <a:buChar char="v"/>
            </a:pPr>
            <a:r>
              <a:rPr lang="en-US" sz="2900" i="1" dirty="0">
                <a:solidFill>
                  <a:srgbClr val="0070C0"/>
                </a:solidFill>
              </a:rPr>
              <a:t>If the claim pertains to a period of Hospitalization.</a:t>
            </a:r>
          </a:p>
          <a:p>
            <a:pPr marL="0" lvl="1" algn="just">
              <a:buFont typeface="Wingdings" pitchFamily="2" charset="2"/>
              <a:buChar char="v"/>
            </a:pPr>
            <a:r>
              <a:rPr lang="en-US" sz="2900" i="1" dirty="0">
                <a:solidFill>
                  <a:srgbClr val="0070C0"/>
                </a:solidFill>
              </a:rPr>
              <a:t>If the claim pertains to a Life Consuming Disease</a:t>
            </a:r>
          </a:p>
          <a:p>
            <a:pPr algn="just">
              <a:buFont typeface="Wingdings" pitchFamily="2" charset="2"/>
              <a:buChar char="v"/>
            </a:pPr>
            <a:r>
              <a:rPr lang="en-US" sz="2900" dirty="0"/>
              <a:t>Submission of Form 1, Form 2, original vouchers  (duly attested by DDO &amp; HOD concerned, abstract of vouchers, life consuming certificate (if applicable)/hospitalization record, dependent certificate from competent authority (if applicable),etc.</a:t>
            </a:r>
          </a:p>
          <a:p>
            <a:pPr algn="just">
              <a:buFont typeface="Wingdings" pitchFamily="2" charset="2"/>
              <a:buChar char="v"/>
            </a:pPr>
            <a:r>
              <a:rPr lang="en-US" sz="2900" dirty="0"/>
              <a:t>In case of treatment outside state or within state but not in a govt. hospital, referral may also be submitted.</a:t>
            </a:r>
          </a:p>
          <a:p>
            <a:pPr algn="just">
              <a:buFont typeface="Wingdings" pitchFamily="2" charset="2"/>
              <a:buChar char="v"/>
            </a:pPr>
            <a:r>
              <a:rPr lang="en-US" sz="2900" b="1" dirty="0"/>
              <a:t>Important Note: Diseases certified as life long must in no case be treated same as a life consuming one.</a:t>
            </a:r>
          </a:p>
          <a:p>
            <a:endParaRPr lang="en-US" dirty="0"/>
          </a:p>
        </p:txBody>
      </p:sp>
    </p:spTree>
    <p:extLst>
      <p:ext uri="{BB962C8B-B14F-4D97-AF65-F5344CB8AC3E}">
        <p14:creationId xmlns:p14="http://schemas.microsoft.com/office/powerpoint/2010/main" val="1601691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OTHER IMPORTANT SERVICE MATTERS THAT A DDO MUST KNOW ABOUT</a:t>
            </a:r>
          </a:p>
        </p:txBody>
      </p:sp>
      <p:sp>
        <p:nvSpPr>
          <p:cNvPr id="3" name="Content Placeholder 2"/>
          <p:cNvSpPr>
            <a:spLocks noGrp="1"/>
          </p:cNvSpPr>
          <p:nvPr>
            <p:ph idx="1"/>
          </p:nvPr>
        </p:nvSpPr>
        <p:spPr/>
        <p:txBody>
          <a:bodyPr>
            <a:noAutofit/>
          </a:bodyPr>
          <a:lstStyle/>
          <a:p>
            <a:pPr marL="514350" indent="-514350">
              <a:buAutoNum type="arabicPeriod"/>
            </a:pPr>
            <a:r>
              <a:rPr lang="en-US" sz="1800" dirty="0"/>
              <a:t>Voluntary Retirement (Article 230)</a:t>
            </a:r>
          </a:p>
          <a:p>
            <a:pPr marL="971550" lvl="1" indent="-571500"/>
            <a:r>
              <a:rPr lang="en-US" sz="1800" i="1" dirty="0">
                <a:solidFill>
                  <a:srgbClr val="0070C0"/>
                </a:solidFill>
              </a:rPr>
              <a:t>Can be availed after a GS gives three months notice subject to condition that official has completed </a:t>
            </a:r>
          </a:p>
          <a:p>
            <a:pPr marL="1371600" lvl="2" indent="-571500"/>
            <a:r>
              <a:rPr lang="en-US" sz="1800" i="1" dirty="0">
                <a:solidFill>
                  <a:srgbClr val="0070C0"/>
                </a:solidFill>
              </a:rPr>
              <a:t>20 Years of Service/ 40 Six monthly periods of service, or</a:t>
            </a:r>
          </a:p>
          <a:p>
            <a:pPr marL="1371600" lvl="2" indent="-571500"/>
            <a:r>
              <a:rPr lang="en-US" sz="1800" i="1" dirty="0">
                <a:solidFill>
                  <a:srgbClr val="0070C0"/>
                </a:solidFill>
              </a:rPr>
              <a:t>45 </a:t>
            </a:r>
            <a:r>
              <a:rPr lang="en-US" sz="1800" i="1" dirty="0" err="1">
                <a:solidFill>
                  <a:srgbClr val="0070C0"/>
                </a:solidFill>
              </a:rPr>
              <a:t>yrs</a:t>
            </a:r>
            <a:r>
              <a:rPr lang="en-US" sz="1800" i="1" dirty="0">
                <a:solidFill>
                  <a:srgbClr val="0070C0"/>
                </a:solidFill>
              </a:rPr>
              <a:t> of age</a:t>
            </a:r>
          </a:p>
          <a:p>
            <a:pPr marL="514350" indent="-514350">
              <a:buAutoNum type="arabicPeriod"/>
            </a:pPr>
            <a:r>
              <a:rPr lang="en-US" sz="1800" dirty="0"/>
              <a:t>Pay Anomaly (Step Up).</a:t>
            </a:r>
          </a:p>
          <a:p>
            <a:pPr marL="971550" lvl="1" indent="-571500"/>
            <a:r>
              <a:rPr lang="en-US" sz="1800" i="1" dirty="0">
                <a:solidFill>
                  <a:srgbClr val="0070C0"/>
                </a:solidFill>
              </a:rPr>
              <a:t>Article 77-B</a:t>
            </a:r>
          </a:p>
          <a:p>
            <a:pPr marL="971550" lvl="1" indent="-571500"/>
            <a:r>
              <a:rPr lang="en-US" sz="1800" i="1" dirty="0">
                <a:solidFill>
                  <a:srgbClr val="0070C0"/>
                </a:solidFill>
              </a:rPr>
              <a:t>Various Certificates by the DDO</a:t>
            </a:r>
          </a:p>
          <a:p>
            <a:pPr marL="971550" lvl="1" indent="-571500"/>
            <a:r>
              <a:rPr lang="en-US" sz="1800" i="1" dirty="0">
                <a:solidFill>
                  <a:srgbClr val="0070C0"/>
                </a:solidFill>
              </a:rPr>
              <a:t>Attested Fixation Sheets, Comparative statement, Xerox copy of entire service Book</a:t>
            </a:r>
          </a:p>
          <a:p>
            <a:pPr marL="971550" lvl="1" indent="-571500"/>
            <a:r>
              <a:rPr lang="en-US" sz="1800" i="1" dirty="0">
                <a:solidFill>
                  <a:srgbClr val="0070C0"/>
                </a:solidFill>
              </a:rPr>
              <a:t>Routed through Proper Channel</a:t>
            </a:r>
          </a:p>
          <a:p>
            <a:endParaRPr lang="en-US" sz="500" dirty="0"/>
          </a:p>
        </p:txBody>
      </p:sp>
    </p:spTree>
    <p:extLst>
      <p:ext uri="{BB962C8B-B14F-4D97-AF65-F5344CB8AC3E}">
        <p14:creationId xmlns:p14="http://schemas.microsoft.com/office/powerpoint/2010/main" val="398027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98785"/>
            <a:ext cx="8915400" cy="5623035"/>
          </a:xfrm>
        </p:spPr>
        <p:txBody>
          <a:bodyPr>
            <a:normAutofit fontScale="92500" lnSpcReduction="20000"/>
          </a:bodyPr>
          <a:lstStyle/>
          <a:p>
            <a:pPr>
              <a:buNone/>
            </a:pPr>
            <a:r>
              <a:rPr lang="en-US" sz="2800" dirty="0">
                <a:solidFill>
                  <a:srgbClr val="FF0000"/>
                </a:solidFill>
              </a:rPr>
              <a:t>3</a:t>
            </a:r>
            <a:r>
              <a:rPr lang="en-US" sz="2800" dirty="0"/>
              <a:t>.       Dies Non.</a:t>
            </a:r>
          </a:p>
          <a:p>
            <a:pPr marL="971550" lvl="1" indent="-571500"/>
            <a:r>
              <a:rPr lang="en-US" sz="2800" i="1" dirty="0">
                <a:solidFill>
                  <a:srgbClr val="0070C0"/>
                </a:solidFill>
              </a:rPr>
              <a:t>It acts as a bridge b/w two periods of services.</a:t>
            </a:r>
          </a:p>
          <a:p>
            <a:pPr marL="971550" lvl="1" indent="-571500"/>
            <a:r>
              <a:rPr lang="en-US" sz="2800" i="1" dirty="0">
                <a:solidFill>
                  <a:srgbClr val="0070C0"/>
                </a:solidFill>
              </a:rPr>
              <a:t>It does not qualify for remuneration, pension, increments etc.</a:t>
            </a:r>
          </a:p>
          <a:p>
            <a:pPr>
              <a:buNone/>
            </a:pPr>
            <a:r>
              <a:rPr lang="en-US" sz="2800" dirty="0">
                <a:solidFill>
                  <a:srgbClr val="FF0000"/>
                </a:solidFill>
              </a:rPr>
              <a:t>4</a:t>
            </a:r>
            <a:r>
              <a:rPr lang="en-US" sz="2800" dirty="0"/>
              <a:t>.	 Functional Promotion.</a:t>
            </a:r>
          </a:p>
          <a:p>
            <a:pPr>
              <a:buNone/>
            </a:pPr>
            <a:r>
              <a:rPr lang="en-US" sz="2800" dirty="0">
                <a:solidFill>
                  <a:srgbClr val="FF0000"/>
                </a:solidFill>
              </a:rPr>
              <a:t>5</a:t>
            </a:r>
            <a:r>
              <a:rPr lang="en-US" sz="2800" dirty="0"/>
              <a:t>.  Time Bound Promotion/In-situ promotion</a:t>
            </a:r>
          </a:p>
          <a:p>
            <a:pPr marL="971550" lvl="1" indent="-571500"/>
            <a:r>
              <a:rPr lang="en-US" sz="2800" i="1" dirty="0">
                <a:solidFill>
                  <a:srgbClr val="0070C0"/>
                </a:solidFill>
              </a:rPr>
              <a:t>9,18, &amp; 27 years</a:t>
            </a:r>
          </a:p>
          <a:p>
            <a:pPr marL="971550" lvl="1" indent="-571500"/>
            <a:r>
              <a:rPr lang="en-US" sz="2800" i="1" dirty="0">
                <a:solidFill>
                  <a:srgbClr val="0070C0"/>
                </a:solidFill>
              </a:rPr>
              <a:t>Checks to be exercised: Service verifications, Leave Verifications and certificates.</a:t>
            </a:r>
          </a:p>
          <a:p>
            <a:pPr>
              <a:buNone/>
            </a:pPr>
            <a:r>
              <a:rPr lang="en-US" sz="2800" dirty="0">
                <a:solidFill>
                  <a:srgbClr val="FF0000"/>
                </a:solidFill>
              </a:rPr>
              <a:t>6</a:t>
            </a:r>
            <a:r>
              <a:rPr lang="en-US" sz="2800" dirty="0"/>
              <a:t>. Technical Resignation</a:t>
            </a:r>
          </a:p>
          <a:p>
            <a:pPr lvl="1"/>
            <a:r>
              <a:rPr lang="en-US" sz="2800" i="1" dirty="0">
                <a:solidFill>
                  <a:srgbClr val="0070C0"/>
                </a:solidFill>
              </a:rPr>
              <a:t>An official who resigns may not be allowed to join in any other office unless the resignation of the official has been accepted</a:t>
            </a:r>
          </a:p>
          <a:p>
            <a:endParaRPr lang="en-US" dirty="0"/>
          </a:p>
        </p:txBody>
      </p:sp>
    </p:spTree>
    <p:extLst>
      <p:ext uri="{BB962C8B-B14F-4D97-AF65-F5344CB8AC3E}">
        <p14:creationId xmlns:p14="http://schemas.microsoft.com/office/powerpoint/2010/main" val="4031802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200" y="588579"/>
            <a:ext cx="10754710" cy="5896304"/>
          </a:xfrm>
          <a:effectLst>
            <a:softEdge rad="317500"/>
          </a:effectLst>
        </p:spPr>
        <p:style>
          <a:lnRef idx="2">
            <a:schemeClr val="accent3">
              <a:shade val="50000"/>
            </a:schemeClr>
          </a:lnRef>
          <a:fillRef idx="1">
            <a:schemeClr val="accent3"/>
          </a:fillRef>
          <a:effectRef idx="0">
            <a:schemeClr val="accent3"/>
          </a:effectRef>
          <a:fontRef idx="minor">
            <a:schemeClr val="lt1"/>
          </a:fontRef>
        </p:style>
        <p:txBody>
          <a:bodyPr>
            <a:prstTxWarp prst="textInflate">
              <a:avLst/>
            </a:prstTxWarp>
          </a:bodyPr>
          <a:lstStyle/>
          <a:p>
            <a:pPr algn="ctr"/>
            <a:r>
              <a:rPr lang="en-US" sz="4800" b="1" dirty="0" smtClean="0">
                <a:ln w="10541" cmpd="sng">
                  <a:solidFill>
                    <a:schemeClr val="accent1">
                      <a:shade val="88000"/>
                      <a:satMod val="110000"/>
                    </a:schemeClr>
                  </a:solidFill>
                  <a:prstDash val="solid"/>
                </a:ln>
                <a:solidFill>
                  <a:srgbClr val="FFFF00"/>
                </a:solidFill>
              </a:rPr>
              <a:t>An investment in knowledge pays the best interest</a:t>
            </a: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4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(Benjamin Franklin)</a:t>
            </a:r>
            <a:r>
              <a:rPr lang="en-US" dirty="0" smtClean="0"/>
              <a:t/>
            </a:r>
            <a:br>
              <a:rPr lang="en-US" dirty="0" smtClean="0"/>
            </a:br>
            <a:r>
              <a:rPr lang="en-US" sz="7200" dirty="0" smtClean="0">
                <a:solidFill>
                  <a:srgbClr val="FFC000"/>
                </a:solidFill>
              </a:rPr>
              <a:t>THANK YOU</a:t>
            </a:r>
            <a:endParaRPr lang="en-US" dirty="0">
              <a:solidFill>
                <a:srgbClr val="FFC000"/>
              </a:solidFill>
            </a:endParaRPr>
          </a:p>
        </p:txBody>
      </p:sp>
    </p:spTree>
    <p:extLst>
      <p:ext uri="{BB962C8B-B14F-4D97-AF65-F5344CB8AC3E}">
        <p14:creationId xmlns:p14="http://schemas.microsoft.com/office/powerpoint/2010/main" val="4012441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a:ln w="38100">
            <a:noFill/>
          </a:ln>
        </p:spPr>
        <p:txBody>
          <a:bodyPr>
            <a:normAutofit/>
          </a:bodyPr>
          <a:lstStyle/>
          <a:p>
            <a:pPr algn="ctr"/>
            <a:r>
              <a:rPr lang="en-US" b="1" i="1" u="sng" dirty="0" smtClean="0">
                <a:ln w="0"/>
                <a:solidFill>
                  <a:srgbClr val="FFFF00"/>
                </a:solidFill>
                <a:effectLst>
                  <a:reflection blurRad="6350" stA="53000" endA="300" endPos="35500" dir="5400000" sy="-90000" algn="bl" rotWithShape="0"/>
                </a:effectLst>
              </a:rPr>
              <a:t>Preparation of Bills &amp; Monitoring of Expenditure</a:t>
            </a:r>
            <a:r>
              <a:rPr lang="en-US" dirty="0" smtClean="0"/>
              <a:t>	</a:t>
            </a:r>
            <a:endParaRPr lang="en-US" dirty="0"/>
          </a:p>
        </p:txBody>
      </p:sp>
      <p:sp>
        <p:nvSpPr>
          <p:cNvPr id="3" name="Content Placeholder 2"/>
          <p:cNvSpPr>
            <a:spLocks noGrp="1"/>
          </p:cNvSpPr>
          <p:nvPr>
            <p:ph idx="1"/>
          </p:nvPr>
        </p:nvSpPr>
        <p:spPr>
          <a:xfrm>
            <a:off x="2589212" y="2133599"/>
            <a:ext cx="8915400" cy="4214649"/>
          </a:xfrm>
        </p:spPr>
        <p:txBody>
          <a:bodyPr>
            <a:normAutofit fontScale="92500"/>
          </a:bodyPr>
          <a:lstStyle/>
          <a:p>
            <a:pPr algn="just">
              <a:buFont typeface="Wingdings" pitchFamily="2" charset="2"/>
              <a:buChar char="Ø"/>
            </a:pPr>
            <a:r>
              <a:rPr lang="en-US" sz="2400" i="1" dirty="0">
                <a:solidFill>
                  <a:srgbClr val="0070C0"/>
                </a:solidFill>
              </a:rPr>
              <a:t>A DDO must give a complete and correct classification on the bills </a:t>
            </a:r>
            <a:r>
              <a:rPr lang="en-US" sz="2400" i="1" dirty="0" err="1">
                <a:solidFill>
                  <a:srgbClr val="0070C0"/>
                </a:solidFill>
              </a:rPr>
              <a:t>upto</a:t>
            </a:r>
            <a:r>
              <a:rPr lang="en-US" sz="2400" i="1" dirty="0">
                <a:solidFill>
                  <a:srgbClr val="0070C0"/>
                </a:solidFill>
              </a:rPr>
              <a:t> the lowest detailed head.</a:t>
            </a:r>
          </a:p>
          <a:p>
            <a:pPr algn="just">
              <a:buFont typeface="Wingdings" pitchFamily="2" charset="2"/>
              <a:buChar char="Ø"/>
            </a:pPr>
            <a:r>
              <a:rPr lang="en-US" sz="2400" i="1" dirty="0">
                <a:solidFill>
                  <a:srgbClr val="0070C0"/>
                </a:solidFill>
              </a:rPr>
              <a:t>He/she should maintain </a:t>
            </a:r>
            <a:r>
              <a:rPr lang="en-US" sz="2400" i="1" dirty="0" err="1">
                <a:solidFill>
                  <a:srgbClr val="0070C0"/>
                </a:solidFill>
              </a:rPr>
              <a:t>upto</a:t>
            </a:r>
            <a:r>
              <a:rPr lang="en-US" sz="2400" i="1" dirty="0">
                <a:solidFill>
                  <a:srgbClr val="0070C0"/>
                </a:solidFill>
              </a:rPr>
              <a:t> date record of expenditure so as to keep expenditure within the </a:t>
            </a:r>
            <a:r>
              <a:rPr lang="en-US" sz="2400" i="1" dirty="0" err="1">
                <a:solidFill>
                  <a:srgbClr val="0070C0"/>
                </a:solidFill>
              </a:rPr>
              <a:t>authorised</a:t>
            </a:r>
            <a:r>
              <a:rPr lang="en-US" sz="2400" i="1" dirty="0">
                <a:solidFill>
                  <a:srgbClr val="0070C0"/>
                </a:solidFill>
              </a:rPr>
              <a:t> budgetary allocation.</a:t>
            </a:r>
          </a:p>
          <a:p>
            <a:pPr algn="just">
              <a:buFont typeface="Wingdings" pitchFamily="2" charset="2"/>
              <a:buChar char="Ø"/>
            </a:pPr>
            <a:r>
              <a:rPr lang="en-US" sz="2400" i="1" dirty="0">
                <a:solidFill>
                  <a:srgbClr val="0070C0"/>
                </a:solidFill>
              </a:rPr>
              <a:t>He/she should ,at the close of each month, reconcile accounts of expenditure against budget with the Treasury records.</a:t>
            </a:r>
          </a:p>
          <a:p>
            <a:pPr algn="just">
              <a:buFont typeface="Wingdings" pitchFamily="2" charset="2"/>
              <a:buChar char="Ø"/>
            </a:pPr>
            <a:r>
              <a:rPr lang="en-US" sz="2400" i="1" dirty="0">
                <a:solidFill>
                  <a:srgbClr val="0070C0"/>
                </a:solidFill>
              </a:rPr>
              <a:t>A consolidated statement of expenditure against the budget allocation in respect of every head of account should be drawn at the close of every month for submission to the controlling officer.</a:t>
            </a:r>
          </a:p>
          <a:p>
            <a:pPr marL="0" indent="0">
              <a:buNone/>
            </a:pPr>
            <a:endParaRPr lang="en-US" dirty="0"/>
          </a:p>
        </p:txBody>
      </p:sp>
    </p:spTree>
    <p:extLst>
      <p:ext uri="{BB962C8B-B14F-4D97-AF65-F5344CB8AC3E}">
        <p14:creationId xmlns:p14="http://schemas.microsoft.com/office/powerpoint/2010/main" val="1979726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2. Maintenance of service records of the employees working under him/her </a:t>
            </a:r>
          </a:p>
        </p:txBody>
      </p:sp>
      <p:sp>
        <p:nvSpPr>
          <p:cNvPr id="3" name="Content Placeholder 2"/>
          <p:cNvSpPr>
            <a:spLocks noGrp="1"/>
          </p:cNvSpPr>
          <p:nvPr>
            <p:ph idx="1"/>
          </p:nvPr>
        </p:nvSpPr>
        <p:spPr/>
        <p:txBody>
          <a:bodyPr/>
          <a:lstStyle/>
          <a:p>
            <a:r>
              <a:rPr lang="en-US" i="1" dirty="0">
                <a:solidFill>
                  <a:srgbClr val="0070C0"/>
                </a:solidFill>
              </a:rPr>
              <a:t>The main points to remember in this regard are:</a:t>
            </a:r>
          </a:p>
          <a:p>
            <a:pPr algn="just">
              <a:buFont typeface="Wingdings" pitchFamily="2" charset="2"/>
              <a:buChar char="q"/>
            </a:pPr>
            <a:r>
              <a:rPr lang="en-US" i="1" dirty="0" smtClean="0">
                <a:solidFill>
                  <a:srgbClr val="0070C0"/>
                </a:solidFill>
              </a:rPr>
              <a:t> Record </a:t>
            </a:r>
            <a:r>
              <a:rPr lang="en-US" i="1" dirty="0">
                <a:solidFill>
                  <a:srgbClr val="0070C0"/>
                </a:solidFill>
              </a:rPr>
              <a:t>of D.O.B. on the first page of the service book/other kind of </a:t>
            </a:r>
            <a:r>
              <a:rPr lang="en-US" i="1" dirty="0" smtClean="0">
                <a:solidFill>
                  <a:srgbClr val="0070C0"/>
                </a:solidFill>
              </a:rPr>
              <a:t>    service </a:t>
            </a:r>
            <a:r>
              <a:rPr lang="en-US" i="1" dirty="0">
                <a:solidFill>
                  <a:srgbClr val="0070C0"/>
                </a:solidFill>
              </a:rPr>
              <a:t>record as per the prescribed procedure.</a:t>
            </a:r>
          </a:p>
          <a:p>
            <a:pPr algn="just">
              <a:buFont typeface="Wingdings" pitchFamily="2" charset="2"/>
              <a:buChar char="q"/>
            </a:pPr>
            <a:r>
              <a:rPr lang="en-US" i="1" dirty="0" smtClean="0">
                <a:solidFill>
                  <a:srgbClr val="0070C0"/>
                </a:solidFill>
              </a:rPr>
              <a:t> </a:t>
            </a:r>
            <a:r>
              <a:rPr lang="en-US" i="1" dirty="0">
                <a:solidFill>
                  <a:srgbClr val="0070C0"/>
                </a:solidFill>
              </a:rPr>
              <a:t>Making entries regarding all the important events in the official life of a </a:t>
            </a:r>
            <a:r>
              <a:rPr lang="en-US" i="1" dirty="0" err="1">
                <a:solidFill>
                  <a:srgbClr val="0070C0"/>
                </a:solidFill>
              </a:rPr>
              <a:t>govt</a:t>
            </a:r>
            <a:r>
              <a:rPr lang="en-US" i="1" dirty="0">
                <a:solidFill>
                  <a:srgbClr val="0070C0"/>
                </a:solidFill>
              </a:rPr>
              <a:t> servant.</a:t>
            </a:r>
          </a:p>
          <a:p>
            <a:pPr algn="just">
              <a:buFont typeface="Wingdings" pitchFamily="2" charset="2"/>
              <a:buChar char="q"/>
            </a:pPr>
            <a:r>
              <a:rPr lang="en-US" i="1" dirty="0" smtClean="0">
                <a:solidFill>
                  <a:srgbClr val="0070C0"/>
                </a:solidFill>
              </a:rPr>
              <a:t> </a:t>
            </a:r>
            <a:r>
              <a:rPr lang="en-US" i="1" dirty="0">
                <a:solidFill>
                  <a:srgbClr val="0070C0"/>
                </a:solidFill>
              </a:rPr>
              <a:t>Safe custody of service books.</a:t>
            </a:r>
          </a:p>
          <a:p>
            <a:pPr algn="just">
              <a:buFont typeface="Wingdings" pitchFamily="2" charset="2"/>
              <a:buChar char="q"/>
            </a:pPr>
            <a:r>
              <a:rPr lang="en-US" i="1" dirty="0" smtClean="0">
                <a:solidFill>
                  <a:srgbClr val="0070C0"/>
                </a:solidFill>
              </a:rPr>
              <a:t> At </a:t>
            </a:r>
            <a:r>
              <a:rPr lang="en-US" i="1" dirty="0">
                <a:solidFill>
                  <a:srgbClr val="0070C0"/>
                </a:solidFill>
              </a:rPr>
              <a:t>the beginning of each year, all the service books should be taken up for verification of service and a certificate of verification of service recorded therein.</a:t>
            </a:r>
          </a:p>
          <a:p>
            <a:endParaRPr lang="en-US" dirty="0"/>
          </a:p>
        </p:txBody>
      </p:sp>
    </p:spTree>
    <p:extLst>
      <p:ext uri="{BB962C8B-B14F-4D97-AF65-F5344CB8AC3E}">
        <p14:creationId xmlns:p14="http://schemas.microsoft.com/office/powerpoint/2010/main" val="1834893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3. Cash &amp; Accounts </a:t>
            </a:r>
          </a:p>
        </p:txBody>
      </p:sp>
      <p:sp>
        <p:nvSpPr>
          <p:cNvPr id="3" name="Content Placeholder 2"/>
          <p:cNvSpPr>
            <a:spLocks noGrp="1"/>
          </p:cNvSpPr>
          <p:nvPr>
            <p:ph idx="1"/>
          </p:nvPr>
        </p:nvSpPr>
        <p:spPr>
          <a:xfrm>
            <a:off x="2589212" y="2575033"/>
            <a:ext cx="8915400" cy="4540469"/>
          </a:xfrm>
        </p:spPr>
        <p:txBody>
          <a:bodyPr/>
          <a:lstStyle/>
          <a:p>
            <a:r>
              <a:rPr lang="en-US" dirty="0"/>
              <a:t>All monetary transactions should be entered in the cash book in the prescribed form as soon as they occur and duly attested.</a:t>
            </a:r>
          </a:p>
          <a:p>
            <a:r>
              <a:rPr lang="en-US" dirty="0"/>
              <a:t>The cash book should be closed regularly and completely checked, and at the end of each month the cash balance verified physically.</a:t>
            </a:r>
          </a:p>
          <a:p>
            <a:r>
              <a:rPr lang="en-US" dirty="0"/>
              <a:t>For all moneys received, receipts in the prescribed form should be issued and it should be ensured that such receipts have duly been entered in the cash book</a:t>
            </a:r>
            <a:r>
              <a:rPr lang="en-US" dirty="0" smtClean="0"/>
              <a:t>.</a:t>
            </a:r>
            <a:endParaRPr lang="en-US" dirty="0"/>
          </a:p>
        </p:txBody>
      </p:sp>
    </p:spTree>
    <p:extLst>
      <p:ext uri="{BB962C8B-B14F-4D97-AF65-F5344CB8AC3E}">
        <p14:creationId xmlns:p14="http://schemas.microsoft.com/office/powerpoint/2010/main" val="3340072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6248" y="588579"/>
            <a:ext cx="8734097" cy="5588384"/>
          </a:xfrm>
        </p:spPr>
        <p:txBody>
          <a:bodyPr/>
          <a:lstStyle/>
          <a:p>
            <a:r>
              <a:rPr lang="en-US" i="1" dirty="0">
                <a:solidFill>
                  <a:srgbClr val="0070C0"/>
                </a:solidFill>
              </a:rPr>
              <a:t>Except where otherwise specifically provided, any loss or shortage of public money, stamps, stores or other properties caused by defalcation or otherwise should be immediately reported to the next higher authority.</a:t>
            </a:r>
          </a:p>
          <a:p>
            <a:r>
              <a:rPr lang="en-US" i="1" dirty="0">
                <a:solidFill>
                  <a:srgbClr val="0070C0"/>
                </a:solidFill>
              </a:rPr>
              <a:t>No expenditure should be incurred without the sanction of the competent authority.</a:t>
            </a:r>
          </a:p>
          <a:p>
            <a:r>
              <a:rPr lang="en-US" i="1" dirty="0">
                <a:solidFill>
                  <a:srgbClr val="0070C0"/>
                </a:solidFill>
              </a:rPr>
              <a:t>All charges actually incurred must be drawn and paid at once and under no circumstances be allowed to stand over to be paid from the next year’s grant.</a:t>
            </a:r>
          </a:p>
        </p:txBody>
      </p:sp>
    </p:spTree>
    <p:extLst>
      <p:ext uri="{BB962C8B-B14F-4D97-AF65-F5344CB8AC3E}">
        <p14:creationId xmlns:p14="http://schemas.microsoft.com/office/powerpoint/2010/main" val="1707682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8517" y="683172"/>
            <a:ext cx="10061028" cy="5493791"/>
          </a:xfrm>
        </p:spPr>
        <p:txBody>
          <a:bodyPr>
            <a:normAutofit/>
          </a:bodyPr>
          <a:lstStyle/>
          <a:p>
            <a:r>
              <a:rPr lang="en-US" i="1" dirty="0">
                <a:solidFill>
                  <a:srgbClr val="0070C0"/>
                </a:solidFill>
              </a:rPr>
              <a:t>No money should be drawn in anticipation of demand or to prevent lapse of budget grant.</a:t>
            </a:r>
          </a:p>
          <a:p>
            <a:r>
              <a:rPr lang="en-US" i="1" dirty="0">
                <a:solidFill>
                  <a:srgbClr val="0070C0"/>
                </a:solidFill>
              </a:rPr>
              <a:t>Expenditure relating to two or more major heads should not be included in one bill and full account classification must be recorded on each bill.</a:t>
            </a:r>
          </a:p>
          <a:p>
            <a:r>
              <a:rPr lang="en-US" i="1" dirty="0">
                <a:solidFill>
                  <a:srgbClr val="0070C0"/>
                </a:solidFill>
              </a:rPr>
              <a:t>Expenditure control register should be maintained to exercise an effective check over expenditure against the budget allotment .</a:t>
            </a:r>
          </a:p>
          <a:p>
            <a:r>
              <a:rPr lang="en-US" i="1" dirty="0">
                <a:solidFill>
                  <a:srgbClr val="0070C0"/>
                </a:solidFill>
              </a:rPr>
              <a:t>Bills for pay, leave salary and allowances should be prepared separately for :-</a:t>
            </a:r>
          </a:p>
          <a:p>
            <a:pPr>
              <a:buNone/>
            </a:pPr>
            <a:r>
              <a:rPr lang="en-US" i="1" dirty="0">
                <a:solidFill>
                  <a:srgbClr val="0070C0"/>
                </a:solidFill>
              </a:rPr>
              <a:t>    (</a:t>
            </a:r>
            <a:r>
              <a:rPr lang="en-US" i="1" dirty="0" err="1">
                <a:solidFill>
                  <a:srgbClr val="0070C0"/>
                </a:solidFill>
              </a:rPr>
              <a:t>i</a:t>
            </a:r>
            <a:r>
              <a:rPr lang="en-US" i="1" dirty="0">
                <a:solidFill>
                  <a:srgbClr val="0070C0"/>
                </a:solidFill>
              </a:rPr>
              <a:t>) Establishments whose charges are </a:t>
            </a:r>
            <a:r>
              <a:rPr lang="en-US" i="1" dirty="0" err="1">
                <a:solidFill>
                  <a:srgbClr val="0070C0"/>
                </a:solidFill>
              </a:rPr>
              <a:t>debitable</a:t>
            </a:r>
            <a:r>
              <a:rPr lang="en-US" i="1" dirty="0">
                <a:solidFill>
                  <a:srgbClr val="0070C0"/>
                </a:solidFill>
              </a:rPr>
              <a:t> to     different heads of Accounts,</a:t>
            </a:r>
          </a:p>
          <a:p>
            <a:pPr>
              <a:buNone/>
            </a:pPr>
            <a:r>
              <a:rPr lang="en-US" i="1" dirty="0">
                <a:solidFill>
                  <a:srgbClr val="0070C0"/>
                </a:solidFill>
              </a:rPr>
              <a:t>    (ii)Personnel to whom salary is payable individually by </a:t>
            </a:r>
            <a:r>
              <a:rPr lang="en-US" i="1" dirty="0" err="1">
                <a:solidFill>
                  <a:srgbClr val="0070C0"/>
                </a:solidFill>
              </a:rPr>
              <a:t>cheque</a:t>
            </a:r>
            <a:r>
              <a:rPr lang="en-US" i="1" dirty="0">
                <a:solidFill>
                  <a:srgbClr val="0070C0"/>
                </a:solidFill>
              </a:rPr>
              <a:t>, and</a:t>
            </a:r>
          </a:p>
          <a:p>
            <a:pPr>
              <a:buNone/>
            </a:pPr>
            <a:r>
              <a:rPr lang="en-US" i="1" dirty="0">
                <a:solidFill>
                  <a:srgbClr val="0070C0"/>
                </a:solidFill>
              </a:rPr>
              <a:t>    (iii)Class iv Employees.</a:t>
            </a:r>
          </a:p>
          <a:p>
            <a:endParaRPr lang="en-US" dirty="0"/>
          </a:p>
        </p:txBody>
      </p:sp>
    </p:spTree>
    <p:extLst>
      <p:ext uri="{BB962C8B-B14F-4D97-AF65-F5344CB8AC3E}">
        <p14:creationId xmlns:p14="http://schemas.microsoft.com/office/powerpoint/2010/main" val="3236761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028" y="708193"/>
            <a:ext cx="8911687" cy="1280890"/>
          </a:xfrm>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4. </a:t>
            </a:r>
            <a:r>
              <a:rPr lang="en-US" dirty="0" err="1">
                <a:ln w="11430">
                  <a:solidFill>
                    <a:srgbClr val="FFFF00"/>
                  </a:solidFill>
                </a:ln>
                <a:effectLst>
                  <a:outerShdw blurRad="50800" dist="39000" dir="5460000" algn="tl">
                    <a:srgbClr val="000000">
                      <a:alpha val="38000"/>
                    </a:srgbClr>
                  </a:outerShdw>
                </a:effectLst>
              </a:rPr>
              <a:t>Finalisation</a:t>
            </a:r>
            <a:r>
              <a:rPr lang="en-US" dirty="0">
                <a:ln w="11430">
                  <a:solidFill>
                    <a:srgbClr val="FFFF00"/>
                  </a:solidFill>
                </a:ln>
                <a:effectLst>
                  <a:outerShdw blurRad="50800" dist="39000" dir="5460000" algn="tl">
                    <a:srgbClr val="000000">
                      <a:alpha val="38000"/>
                    </a:srgbClr>
                  </a:outerShdw>
                </a:effectLst>
              </a:rPr>
              <a:t> of Pension Cases </a:t>
            </a:r>
          </a:p>
        </p:txBody>
      </p:sp>
      <p:sp>
        <p:nvSpPr>
          <p:cNvPr id="3" name="Content Placeholder 2"/>
          <p:cNvSpPr>
            <a:spLocks noGrp="1"/>
          </p:cNvSpPr>
          <p:nvPr>
            <p:ph idx="1"/>
          </p:nvPr>
        </p:nvSpPr>
        <p:spPr/>
        <p:txBody>
          <a:bodyPr>
            <a:normAutofit/>
          </a:bodyPr>
          <a:lstStyle/>
          <a:p>
            <a:pPr algn="just"/>
            <a:r>
              <a:rPr lang="en-US" i="1" dirty="0">
                <a:solidFill>
                  <a:srgbClr val="0070C0"/>
                </a:solidFill>
              </a:rPr>
              <a:t>The Heads of Offices should see that pension cases are </a:t>
            </a:r>
            <a:r>
              <a:rPr lang="en-US" i="1" dirty="0" err="1">
                <a:solidFill>
                  <a:srgbClr val="0070C0"/>
                </a:solidFill>
              </a:rPr>
              <a:t>finalised</a:t>
            </a:r>
            <a:r>
              <a:rPr lang="en-US" i="1" dirty="0">
                <a:solidFill>
                  <a:srgbClr val="0070C0"/>
                </a:solidFill>
              </a:rPr>
              <a:t> expeditiously and there should be no delay in the payment of pensions DCRG and commuted value of pension.</a:t>
            </a:r>
          </a:p>
          <a:p>
            <a:pPr algn="just"/>
            <a:r>
              <a:rPr lang="en-US" i="1" dirty="0">
                <a:solidFill>
                  <a:srgbClr val="0070C0"/>
                </a:solidFill>
              </a:rPr>
              <a:t>The pension papers duly completed after determining the qualifying service, the average emoluments and the admissible pension and gratuity should be sent to the PAO not later than six months before the date of retirement of Government servant. </a:t>
            </a:r>
          </a:p>
          <a:p>
            <a:pPr algn="just"/>
            <a:r>
              <a:rPr lang="en-US" i="1" dirty="0">
                <a:solidFill>
                  <a:srgbClr val="0070C0"/>
                </a:solidFill>
              </a:rPr>
              <a:t>In order to ensure timely </a:t>
            </a:r>
            <a:r>
              <a:rPr lang="en-US" i="1" dirty="0" err="1">
                <a:solidFill>
                  <a:srgbClr val="0070C0"/>
                </a:solidFill>
              </a:rPr>
              <a:t>finalisation</a:t>
            </a:r>
            <a:r>
              <a:rPr lang="en-US" i="1" dirty="0">
                <a:solidFill>
                  <a:srgbClr val="0070C0"/>
                </a:solidFill>
              </a:rPr>
              <a:t> of pension case, suitable action should be taken to ascertain Government dues   well in time and to adjust them in accordance with the prescribed procedures.</a:t>
            </a:r>
          </a:p>
          <a:p>
            <a:pPr marL="0" indent="0">
              <a:buNone/>
            </a:pPr>
            <a:endParaRPr lang="en-US" dirty="0"/>
          </a:p>
        </p:txBody>
      </p:sp>
    </p:spTree>
    <p:extLst>
      <p:ext uri="{BB962C8B-B14F-4D97-AF65-F5344CB8AC3E}">
        <p14:creationId xmlns:p14="http://schemas.microsoft.com/office/powerpoint/2010/main" val="3546291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6497" y="645131"/>
            <a:ext cx="8911687" cy="1280890"/>
          </a:xfrm>
        </p:spPr>
        <p:txBody>
          <a:bodyPr>
            <a:normAutofit/>
          </a:bodyPr>
          <a:lstStyle/>
          <a:p>
            <a:pPr algn="ctr"/>
            <a:r>
              <a:rPr lang="en-US" dirty="0">
                <a:ln w="11430">
                  <a:solidFill>
                    <a:srgbClr val="FFFF00"/>
                  </a:solidFill>
                </a:ln>
                <a:effectLst>
                  <a:outerShdw blurRad="50800" dist="39000" dir="5460000" algn="tl">
                    <a:srgbClr val="000000">
                      <a:alpha val="38000"/>
                    </a:srgbClr>
                  </a:outerShdw>
                </a:effectLst>
              </a:rPr>
              <a:t>5. GPF/NPS/SLI</a:t>
            </a:r>
          </a:p>
        </p:txBody>
      </p:sp>
      <p:sp>
        <p:nvSpPr>
          <p:cNvPr id="3" name="Content Placeholder 2"/>
          <p:cNvSpPr>
            <a:spLocks noGrp="1"/>
          </p:cNvSpPr>
          <p:nvPr>
            <p:ph idx="1"/>
          </p:nvPr>
        </p:nvSpPr>
        <p:spPr/>
        <p:txBody>
          <a:bodyPr>
            <a:normAutofit fontScale="77500" lnSpcReduction="20000"/>
          </a:bodyPr>
          <a:lstStyle/>
          <a:p>
            <a:pPr algn="just"/>
            <a:r>
              <a:rPr lang="en-US" i="1" dirty="0">
                <a:solidFill>
                  <a:srgbClr val="0070C0"/>
                </a:solidFill>
              </a:rPr>
              <a:t>All permanent employees and the temporary employees in continuous service of more than one year should be assigned GPF Account Nos.</a:t>
            </a:r>
          </a:p>
          <a:p>
            <a:pPr algn="just"/>
            <a:r>
              <a:rPr lang="en-US" i="1" dirty="0">
                <a:solidFill>
                  <a:srgbClr val="0070C0"/>
                </a:solidFill>
              </a:rPr>
              <a:t>A pass book should be issued to each subscriber in the prescribed format.</a:t>
            </a:r>
          </a:p>
          <a:p>
            <a:pPr algn="just"/>
            <a:r>
              <a:rPr lang="en-US" i="1" dirty="0">
                <a:solidFill>
                  <a:srgbClr val="0070C0"/>
                </a:solidFill>
              </a:rPr>
              <a:t>Final payment of GPF moneys should be made, after the accounts have been thoroughly checked.</a:t>
            </a:r>
          </a:p>
          <a:p>
            <a:pPr algn="just"/>
            <a:r>
              <a:rPr lang="en-US" i="1" dirty="0">
                <a:solidFill>
                  <a:srgbClr val="0070C0"/>
                </a:solidFill>
              </a:rPr>
              <a:t>In case of Govt. servants appointed on or after 01.01.2010, PRAN must be allocated instead of GP Fund A/c no.</a:t>
            </a:r>
          </a:p>
          <a:p>
            <a:pPr algn="just"/>
            <a:r>
              <a:rPr lang="en-US" i="1" dirty="0">
                <a:solidFill>
                  <a:srgbClr val="0070C0"/>
                </a:solidFill>
              </a:rPr>
              <a:t>From the gross salary of such employees, 10% of BP+DA must be deducted in the pay bill itself and a separate bill must be prepared for crediting 10% of employer’s (Govt.) share into the PRAN of such employees.</a:t>
            </a:r>
          </a:p>
          <a:p>
            <a:pPr algn="just"/>
            <a:r>
              <a:rPr lang="en-US" i="1" dirty="0">
                <a:solidFill>
                  <a:srgbClr val="0070C0"/>
                </a:solidFill>
              </a:rPr>
              <a:t>Each &amp; every govt. servant also has to get an SLI number.</a:t>
            </a:r>
          </a:p>
          <a:p>
            <a:pPr algn="just"/>
            <a:r>
              <a:rPr lang="en-US" i="1" dirty="0">
                <a:solidFill>
                  <a:srgbClr val="0070C0"/>
                </a:solidFill>
              </a:rPr>
              <a:t>Each account should be reconciled periodically preferably after closing of financial Year.</a:t>
            </a:r>
          </a:p>
          <a:p>
            <a:endParaRPr lang="en-US" dirty="0"/>
          </a:p>
        </p:txBody>
      </p:sp>
    </p:spTree>
    <p:extLst>
      <p:ext uri="{BB962C8B-B14F-4D97-AF65-F5344CB8AC3E}">
        <p14:creationId xmlns:p14="http://schemas.microsoft.com/office/powerpoint/2010/main" val="1393045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318</TotalTime>
  <Words>2475</Words>
  <Application>Microsoft Office PowerPoint</Application>
  <PresentationFormat>Widescreen</PresentationFormat>
  <Paragraphs>151</Paragraphs>
  <Slides>27</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27</vt:i4>
      </vt:variant>
    </vt:vector>
  </HeadingPairs>
  <TitlesOfParts>
    <vt:vector size="38" baseType="lpstr">
      <vt:lpstr>Arial</vt:lpstr>
      <vt:lpstr>Calibri</vt:lpstr>
      <vt:lpstr>Calibri Light</vt:lpstr>
      <vt:lpstr>Century Gothic</vt:lpstr>
      <vt:lpstr>Courier New</vt:lpstr>
      <vt:lpstr>Wingdings</vt:lpstr>
      <vt:lpstr>Wingdings 3</vt:lpstr>
      <vt:lpstr>Wisp</vt:lpstr>
      <vt:lpstr>2_Custom Design</vt:lpstr>
      <vt:lpstr>1_Custom Design</vt:lpstr>
      <vt:lpstr>Custom Design</vt:lpstr>
      <vt:lpstr>Brief guidelines for DDOs regarding Accounts related matters  </vt:lpstr>
      <vt:lpstr>PowerPoint Presentation</vt:lpstr>
      <vt:lpstr>Preparation of Bills &amp; Monitoring of Expenditure </vt:lpstr>
      <vt:lpstr>2. Maintenance of service records of the employees working under him/her </vt:lpstr>
      <vt:lpstr>3. Cash &amp; Accounts </vt:lpstr>
      <vt:lpstr>PowerPoint Presentation</vt:lpstr>
      <vt:lpstr>PowerPoint Presentation</vt:lpstr>
      <vt:lpstr>4. Finalisation of Pension Cases </vt:lpstr>
      <vt:lpstr>5. GPF/NPS/SLI</vt:lpstr>
      <vt:lpstr>6. Advances to Government Servants </vt:lpstr>
      <vt:lpstr>7.Last Pay Certificate (LPC)</vt:lpstr>
      <vt:lpstr>8. Stores </vt:lpstr>
      <vt:lpstr>PowerPoint Presentation</vt:lpstr>
      <vt:lpstr>9. LEAVES</vt:lpstr>
      <vt:lpstr>PowerPoint Presentation</vt:lpstr>
      <vt:lpstr>PowerPoint Presentation</vt:lpstr>
      <vt:lpstr>PowerPoint Presentation</vt:lpstr>
      <vt:lpstr>PowerPoint Presentation</vt:lpstr>
      <vt:lpstr>PowerPoint Presentation</vt:lpstr>
      <vt:lpstr>PowerPoint Presentation</vt:lpstr>
      <vt:lpstr>Delegation of powers to Officers of Education Dept.</vt:lpstr>
      <vt:lpstr>CASH-IN-LIEU OF LEAVE SALARY</vt:lpstr>
      <vt:lpstr>Conditions specific to vacational employees of Edu. Dept. for grant of Cash-in-lieu of Leave Salary</vt:lpstr>
      <vt:lpstr>Medical Re-Imbursement Cases</vt:lpstr>
      <vt:lpstr>OTHER IMPORTANT SERVICE MATTERS THAT A DDO MUST KNOW ABOUT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guidelines for DDOs regarding purchase of stocks/stores </dc:title>
  <dc:creator>user</dc:creator>
  <cp:lastModifiedBy>user</cp:lastModifiedBy>
  <cp:revision>69</cp:revision>
  <dcterms:created xsi:type="dcterms:W3CDTF">2020-02-03T08:46:18Z</dcterms:created>
  <dcterms:modified xsi:type="dcterms:W3CDTF">2020-02-05T10:05:21Z</dcterms:modified>
</cp:coreProperties>
</file>